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9"/>
  </p:notesMasterIdLst>
  <p:sldIdLst>
    <p:sldId id="339" r:id="rId2"/>
    <p:sldId id="977" r:id="rId3"/>
    <p:sldId id="978" r:id="rId4"/>
    <p:sldId id="895" r:id="rId5"/>
    <p:sldId id="896" r:id="rId6"/>
    <p:sldId id="897" r:id="rId7"/>
    <p:sldId id="1009" r:id="rId8"/>
    <p:sldId id="899" r:id="rId9"/>
    <p:sldId id="898" r:id="rId10"/>
    <p:sldId id="900" r:id="rId11"/>
    <p:sldId id="901" r:id="rId12"/>
    <p:sldId id="902" r:id="rId13"/>
    <p:sldId id="946" r:id="rId14"/>
    <p:sldId id="982" r:id="rId15"/>
    <p:sldId id="983" r:id="rId16"/>
    <p:sldId id="984" r:id="rId17"/>
    <p:sldId id="903" r:id="rId18"/>
    <p:sldId id="904" r:id="rId19"/>
    <p:sldId id="905" r:id="rId20"/>
    <p:sldId id="906" r:id="rId21"/>
    <p:sldId id="947" r:id="rId22"/>
    <p:sldId id="952" r:id="rId23"/>
    <p:sldId id="907" r:id="rId24"/>
    <p:sldId id="985" r:id="rId25"/>
    <p:sldId id="986" r:id="rId26"/>
    <p:sldId id="908" r:id="rId27"/>
    <p:sldId id="909" r:id="rId28"/>
    <p:sldId id="953" r:id="rId29"/>
    <p:sldId id="911" r:id="rId30"/>
    <p:sldId id="912" r:id="rId31"/>
    <p:sldId id="913" r:id="rId32"/>
    <p:sldId id="914" r:id="rId33"/>
    <p:sldId id="915" r:id="rId34"/>
    <p:sldId id="916" r:id="rId35"/>
    <p:sldId id="989" r:id="rId36"/>
    <p:sldId id="990" r:id="rId37"/>
    <p:sldId id="980" r:id="rId38"/>
    <p:sldId id="981" r:id="rId39"/>
    <p:sldId id="918" r:id="rId40"/>
    <p:sldId id="919" r:id="rId41"/>
    <p:sldId id="920" r:id="rId42"/>
    <p:sldId id="921" r:id="rId43"/>
    <p:sldId id="922" r:id="rId44"/>
    <p:sldId id="923" r:id="rId45"/>
    <p:sldId id="924" r:id="rId46"/>
    <p:sldId id="925" r:id="rId47"/>
    <p:sldId id="991" r:id="rId48"/>
    <p:sldId id="949" r:id="rId49"/>
    <p:sldId id="926" r:id="rId50"/>
    <p:sldId id="927" r:id="rId51"/>
    <p:sldId id="929" r:id="rId52"/>
    <p:sldId id="928" r:id="rId53"/>
    <p:sldId id="954" r:id="rId54"/>
    <p:sldId id="930" r:id="rId55"/>
    <p:sldId id="931" r:id="rId56"/>
    <p:sldId id="993" r:id="rId57"/>
    <p:sldId id="992" r:id="rId58"/>
    <p:sldId id="994" r:id="rId59"/>
    <p:sldId id="955" r:id="rId60"/>
    <p:sldId id="995" r:id="rId61"/>
    <p:sldId id="932" r:id="rId62"/>
    <p:sldId id="933" r:id="rId63"/>
    <p:sldId id="956" r:id="rId64"/>
    <p:sldId id="935" r:id="rId65"/>
    <p:sldId id="934" r:id="rId66"/>
    <p:sldId id="957" r:id="rId67"/>
    <p:sldId id="996" r:id="rId68"/>
    <p:sldId id="958" r:id="rId69"/>
    <p:sldId id="937" r:id="rId70"/>
    <p:sldId id="998" r:id="rId71"/>
    <p:sldId id="999" r:id="rId72"/>
    <p:sldId id="1000" r:id="rId73"/>
    <p:sldId id="939" r:id="rId74"/>
    <p:sldId id="940" r:id="rId75"/>
    <p:sldId id="941" r:id="rId76"/>
    <p:sldId id="942" r:id="rId77"/>
    <p:sldId id="959" r:id="rId78"/>
    <p:sldId id="1001" r:id="rId79"/>
    <p:sldId id="962" r:id="rId80"/>
    <p:sldId id="963" r:id="rId81"/>
    <p:sldId id="964" r:id="rId82"/>
    <p:sldId id="943" r:id="rId83"/>
    <p:sldId id="945" r:id="rId84"/>
    <p:sldId id="944" r:id="rId85"/>
    <p:sldId id="966" r:id="rId86"/>
    <p:sldId id="965" r:id="rId87"/>
    <p:sldId id="975" r:id="rId88"/>
    <p:sldId id="976" r:id="rId89"/>
    <p:sldId id="967" r:id="rId90"/>
    <p:sldId id="1002" r:id="rId91"/>
    <p:sldId id="968" r:id="rId92"/>
    <p:sldId id="1003" r:id="rId93"/>
    <p:sldId id="969" r:id="rId94"/>
    <p:sldId id="1005" r:id="rId95"/>
    <p:sldId id="1006" r:id="rId96"/>
    <p:sldId id="1007" r:id="rId97"/>
    <p:sldId id="1008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7" autoAdjust="0"/>
    <p:restoredTop sz="93780" autoAdjust="0"/>
  </p:normalViewPr>
  <p:slideViewPr>
    <p:cSldViewPr>
      <p:cViewPr varScale="1">
        <p:scale>
          <a:sx n="52" d="100"/>
          <a:sy n="52" d="100"/>
        </p:scale>
        <p:origin x="82" y="4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한동대학교</a:t>
            </a:r>
            <a:r>
              <a:rPr lang="ko-KR" altLang="en-US" sz="11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김영섭  </a:t>
            </a:r>
            <a:r>
              <a:rPr lang="ko-KR" altLang="en-US" sz="1100" spc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  <a:endParaRPr lang="en-US" altLang="ko-KR" sz="11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775520" y="4501046"/>
            <a:ext cx="9175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ko-KR" altLang="en-US" sz="1400" dirty="0" smtClean="0"/>
              <a:t> 저</a:t>
            </a:r>
            <a:r>
              <a:rPr lang="en-US" altLang="ko-KR" sz="1400" dirty="0" smtClean="0"/>
              <a:t>, 7</a:t>
            </a:r>
            <a:r>
              <a:rPr lang="ko-KR" altLang="en-US" sz="1400" dirty="0" smtClean="0"/>
              <a:t>판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중심으로 재구성하고 보완하였습니다</a:t>
            </a:r>
            <a:r>
              <a:rPr lang="en-US" altLang="ko-KR" sz="1400" dirty="0" smtClean="0"/>
              <a:t>. 2020</a:t>
            </a:r>
            <a:r>
              <a:rPr lang="ko-KR" altLang="en-US" sz="1400" dirty="0" smtClean="0"/>
              <a:t>년 </a:t>
            </a:r>
            <a:r>
              <a:rPr lang="en-US" altLang="ko-KR" sz="1400" smtClean="0"/>
              <a:t>7</a:t>
            </a:r>
            <a:r>
              <a:rPr lang="ko-KR" altLang="en-US" sz="1400" smtClean="0"/>
              <a:t>월 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4bCdyGcUc&amp;list=PLrnPJCHvNZuA80lNWNCLICR3qYzhw3iPI&amp;index=1" TargetMode="External"/><Relationship Id="rId2" Type="http://schemas.openxmlformats.org/officeDocument/2006/relationships/hyperlink" Target="hhttps://www.youtube.com/watch?v=4N4bCdyGcUc&amp;list=PLrnPJCHvNZuA80lNWNCLICR3qYzhw3iPI&amp;index=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PostView.nhn?blogId=justkukaro&amp;logNo=221010150133&amp;proxyReferer=https://www.google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63552" y="3212976"/>
            <a:ext cx="4998981" cy="864096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자 이제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(horizontal)</a:t>
            </a:r>
            <a:r>
              <a:rPr lang="ko-KR" altLang="en-US" b="1" dirty="0" smtClean="0">
                <a:sym typeface="Wingdings" panose="05000000000000000000" pitchFamily="2" charset="2"/>
              </a:rPr>
              <a:t>로 새 개의 </a:t>
            </a:r>
            <a:r>
              <a:rPr lang="ko-KR" altLang="en-US" dirty="0" smtClean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 smtClean="0"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 smtClean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2582077"/>
            <a:ext cx="8311834" cy="40041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07768" y="4365104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007768" y="4691951"/>
            <a:ext cx="216024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48463" y="3356992"/>
            <a:ext cx="2263161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60097" y="3811728"/>
            <a:ext cx="1872208" cy="1933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>
                <a:sym typeface="Wingdings" panose="05000000000000000000" pitchFamily="2" charset="2"/>
              </a:rPr>
              <a:t>자 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가로</a:t>
            </a:r>
            <a:r>
              <a:rPr lang="en-US" altLang="ko-KR" b="1" dirty="0">
                <a:sym typeface="Wingdings" panose="05000000000000000000" pitchFamily="2" charset="2"/>
              </a:rPr>
              <a:t>(horizontal)</a:t>
            </a:r>
            <a:r>
              <a:rPr lang="ko-KR" altLang="en-US" b="1" dirty="0">
                <a:sym typeface="Wingdings" panose="05000000000000000000" pitchFamily="2" charset="2"/>
              </a:rPr>
              <a:t>로 새 개의 </a:t>
            </a:r>
            <a:r>
              <a:rPr lang="ko-KR" altLang="en-US" dirty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[Design]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[Code]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en-US" altLang="ko-KR" dirty="0"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ko-KR" altLang="en-US" b="1" dirty="0">
                <a:sym typeface="Wingdings" panose="05000000000000000000" pitchFamily="2" charset="2"/>
              </a:rPr>
              <a:t>왜 그럴까요</a:t>
            </a:r>
            <a:r>
              <a:rPr lang="en-US" altLang="ko-KR" b="1" dirty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layout_width,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에 있는 여유공간을 모두 채운다는 것을 기억하나요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이기 때문에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첫째 버튼이 공간을 모두 차지한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 버튼들을 추가할 공간이 없어 사라진 것처럼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어떻게 하면 두 버튼들도 함께 나란히 한 줄에 보이게 할 수 있을까요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57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에서 각 버튼 코드를 직접 수정하거나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ym typeface="Wingdings" panose="05000000000000000000" pitchFamily="2" charset="2"/>
              </a:rPr>
              <a:t>각 </a:t>
            </a:r>
            <a:r>
              <a:rPr lang="ko-KR" altLang="en-US" dirty="0" smtClean="0">
                <a:sym typeface="Wingdings" panose="05000000000000000000" pitchFamily="2" charset="2"/>
              </a:rPr>
              <a:t>버튼을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Attribute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4881954"/>
            <a:ext cx="4556839" cy="16145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999656" y="5530026"/>
            <a:ext cx="237626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9" y="3994748"/>
            <a:ext cx="3528392" cy="5242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767408" y="3973216"/>
            <a:ext cx="3528393" cy="3022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4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302961" y="860046"/>
            <a:ext cx="2408594" cy="4759048"/>
            <a:chOff x="9302961" y="860046"/>
            <a:chExt cx="2408594" cy="475904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360" y="860046"/>
              <a:ext cx="2375195" cy="157456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2" y="2630526"/>
              <a:ext cx="2398250" cy="139747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4223914"/>
              <a:ext cx="2398251" cy="139518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302962" y="860046"/>
            <a:ext cx="2408593" cy="4556108"/>
            <a:chOff x="9302962" y="860046"/>
            <a:chExt cx="2408593" cy="455610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360" y="860046"/>
              <a:ext cx="2375195" cy="157456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2" y="2630526"/>
              <a:ext cx="2398250" cy="1397476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디자인 화면에서 뷰를 만들면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파일</a:t>
            </a:r>
            <a:r>
              <a:rPr lang="ko-KR" altLang="en-US" b="1" dirty="0" smtClean="0">
                <a:sym typeface="Wingdings" panose="05000000000000000000" pitchFamily="2" charset="2"/>
              </a:rPr>
              <a:t>이 만들어지고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이것이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소스 파일</a:t>
            </a:r>
            <a:r>
              <a:rPr lang="ko-KR" altLang="en-US" b="1" dirty="0" smtClean="0">
                <a:sym typeface="Wingdings" panose="05000000000000000000" pitchFamily="2" charset="2"/>
              </a:rPr>
              <a:t>과 연결됩니다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setContentView()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메소도를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부분이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</a:t>
            </a:r>
            <a:r>
              <a:rPr lang="en-US" altLang="ko-KR" dirty="0" smtClean="0">
                <a:sym typeface="Wingdings" panose="05000000000000000000" pitchFamily="2" charset="2"/>
              </a:rPr>
              <a:t>.xml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전달하면 이것으로 화면을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화면에 보이는 레이아웃 소스 코드</a:t>
            </a:r>
            <a:r>
              <a:rPr lang="en-US" altLang="ko-KR" dirty="0" smtClean="0">
                <a:sym typeface="Wingdings" panose="05000000000000000000" pitchFamily="2" charset="2"/>
              </a:rPr>
              <a:t>(xml)</a:t>
            </a:r>
            <a:r>
              <a:rPr lang="ko-KR" altLang="en-US" dirty="0" smtClean="0">
                <a:sym typeface="Wingdings" panose="05000000000000000000" pitchFamily="2" charset="2"/>
              </a:rPr>
              <a:t>와 자바 소스 코드는 서로 분리되어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구성을 바꿀 때 자바 소스 코드는 그대로 두고 레이아웃 소스 코드만 수정하는 것도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만약 화면 레이아웃을 미리 만들 수 없거나 혹은 레이아웃을 상황에 따라 바로 만들어야 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 소스 코드에서 화면 레이아웃을 구성해야 할 필요가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웹을 통해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서버나 사용자의 요구에 따라 </a:t>
            </a:r>
            <a:r>
              <a:rPr lang="ko-KR" altLang="en-US" dirty="0" smtClean="0">
                <a:sym typeface="Wingdings" panose="05000000000000000000" pitchFamily="2" charset="2"/>
              </a:rPr>
              <a:t>바로 화면을 구성할 수 있도록 자바 코드에서 화면을 구성하는 방법이 훨씬 효율적입니다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이러한 것을 시뮬레이션 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Hu021LinearLayout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Ctrl + C, Ctrl +V</a:t>
            </a:r>
            <a:r>
              <a:rPr lang="ko-KR" altLang="en-US" dirty="0" smtClean="0">
                <a:sym typeface="Wingdings" panose="05000000000000000000" pitchFamily="2" charset="2"/>
              </a:rPr>
              <a:t>로 복사하고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187721"/>
            <a:ext cx="7940728" cy="435139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39416" y="3573016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861132" y="530120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Step2: 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3112207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Linear 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orientation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16080" y="4109072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 추가될 뷰들에 설정할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생성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943872" y="4941168"/>
            <a:ext cx="48965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943872" y="5902533"/>
            <a:ext cx="30243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새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을 화면에 설정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7382726" y="1127295"/>
            <a:ext cx="445593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레이아웃 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파일없이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java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 smtClean="0">
                <a:sym typeface="Wingdings" panose="05000000000000000000" pitchFamily="2" charset="2"/>
              </a:rPr>
              <a:t>View</a:t>
            </a:r>
            <a:r>
              <a:rPr lang="ko-KR" altLang="en-US" sz="1600" dirty="0" smtClean="0">
                <a:sym typeface="Wingdings" panose="05000000000000000000" pitchFamily="2" charset="2"/>
              </a:rPr>
              <a:t>들을 직접 코딩하여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레이아웃을 동적으로 나타내게 하는 코드입니다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31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하나의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기억하시죠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앱을 실행했을 때 </a:t>
            </a:r>
            <a:r>
              <a:rPr lang="ko-KR" altLang="en-US" dirty="0">
                <a:sym typeface="Wingdings" panose="05000000000000000000" pitchFamily="2" charset="2"/>
              </a:rPr>
              <a:t>첫</a:t>
            </a:r>
            <a:r>
              <a:rPr lang="ko-KR" altLang="en-US" dirty="0" smtClean="0">
                <a:sym typeface="Wingdings" panose="05000000000000000000" pitchFamily="2" charset="2"/>
              </a:rPr>
              <a:t>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처음 만들면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만들어지고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위한 소스코드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와 레이아웃 파일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생성이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파일 안에 자동으로 등록이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대신하도록 우리가 새로 추가한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</a:t>
            </a:r>
            <a:r>
              <a:rPr lang="ko-KR" altLang="en-US" dirty="0" smtClean="0">
                <a:sym typeface="Wingdings" panose="05000000000000000000" pitchFamily="2" charset="2"/>
              </a:rPr>
              <a:t>로 변경하여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처음 실행할 때 우리가 코드로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가 나타나게 하려는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작업을 우리가 이제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8" y="3140751"/>
            <a:ext cx="7209421" cy="3353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5400" y="4077072"/>
            <a:ext cx="43204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92144" y="5949280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493662" y="5656892"/>
            <a:ext cx="304784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이것을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LayoutCodeActivity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수정하려고 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43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" y="2838642"/>
            <a:ext cx="4633362" cy="1958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 번째 방법은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번째는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찾아갈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670964" y="3380905"/>
            <a:ext cx="432048" cy="3091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1703512" y="3097388"/>
            <a:ext cx="288032" cy="28946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544" y="249995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34475" y="274344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 rot="5400000" flipV="1">
            <a:off x="402504" y="3610244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76" y="3090184"/>
            <a:ext cx="6950042" cy="3398815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5400000">
            <a:off x="10596500" y="5723856"/>
            <a:ext cx="288032" cy="5040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4702180" y="5512802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464152" y="5892410"/>
            <a:ext cx="3024336" cy="200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실행하면 다음과 같은 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 없이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동적으로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만들어 단말에 화면에 출력하였습니다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축하합니다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357226"/>
            <a:ext cx="2395108" cy="41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 </a:t>
            </a:r>
            <a:r>
              <a:rPr lang="ko-KR" altLang="en-US" b="1" dirty="0" smtClean="0">
                <a:sym typeface="Wingdings" panose="05000000000000000000" pitchFamily="2" charset="2"/>
              </a:rPr>
              <a:t>화면 생성 과정 분석하기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생성하는 코드를 살펴봅시다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5" idx="1"/>
          </p:cNvCxnSpPr>
          <p:nvPr/>
        </p:nvCxnSpPr>
        <p:spPr>
          <a:xfrm flipH="1">
            <a:off x="6077156" y="2749638"/>
            <a:ext cx="435616" cy="31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12772" y="2057140"/>
            <a:ext cx="524517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안드로이드의 모든 </a:t>
            </a:r>
            <a:r>
              <a:rPr lang="en-US" altLang="ko-KR" sz="1400" dirty="0" smtClean="0">
                <a:sym typeface="Wingdings" panose="05000000000000000000" pitchFamily="2" charset="2"/>
              </a:rPr>
              <a:t>UI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객체들은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Context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객체</a:t>
            </a:r>
            <a:r>
              <a:rPr lang="ko-KR" altLang="en-US" sz="1400" dirty="0" smtClean="0">
                <a:sym typeface="Wingdings" panose="05000000000000000000" pitchFamily="2" charset="2"/>
              </a:rPr>
              <a:t>를 전달받아서 </a:t>
            </a:r>
            <a:r>
              <a:rPr lang="en-US" altLang="ko-KR" sz="1400" dirty="0" smtClean="0">
                <a:sym typeface="Wingdings" panose="05000000000000000000" pitchFamily="2" charset="2"/>
              </a:rPr>
              <a:t>new()</a:t>
            </a:r>
            <a:r>
              <a:rPr lang="ko-KR" altLang="en-US" sz="1400" dirty="0" smtClean="0">
                <a:sym typeface="Wingdings" panose="05000000000000000000" pitchFamily="2" charset="2"/>
              </a:rPr>
              <a:t>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새로운 것을 생성하도록 하고 있음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여기선</a:t>
            </a:r>
            <a:r>
              <a:rPr lang="en-US" altLang="ko-KR" sz="1400" dirty="0" smtClean="0">
                <a:sym typeface="Wingdings" panose="05000000000000000000" pitchFamily="2" charset="2"/>
              </a:rPr>
              <a:t>, AppCompatActivity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클래스가 상속하므로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클래스 안에서는 </a:t>
            </a:r>
            <a:r>
              <a:rPr lang="en-US" altLang="ko-KR" sz="1400" dirty="0" smtClean="0">
                <a:sym typeface="Wingdings" panose="05000000000000000000" pitchFamily="2" charset="2"/>
              </a:rPr>
              <a:t>this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로 사용한 것임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아니면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로 호출해서 앱에서 참조 가능한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사용해야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512771" y="4127857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LayoutParams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뷰의 속성들을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481924" y="5923704"/>
            <a:ext cx="5219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R.layout.activity_main</a:t>
            </a:r>
            <a:r>
              <a:rPr lang="ko-KR" altLang="en-US" sz="1400" dirty="0" smtClean="0">
                <a:sym typeface="Wingdings" panose="05000000000000000000" pitchFamily="2" charset="2"/>
              </a:rPr>
              <a:t>같이 정의된 리소스를 대신에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자바코드로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생성한 객체를 전달함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81924" y="5186754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4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에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추가함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7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MyMainActivity.xml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dirty="0" smtClean="0">
                <a:sym typeface="Wingdings" panose="05000000000000000000" pitchFamily="2" charset="2"/>
              </a:rPr>
              <a:t>(18),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384612"/>
            <a:ext cx="2448272" cy="42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MyMainActivity.xml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dirty="0" smtClean="0">
                <a:sym typeface="Wingdings" panose="05000000000000000000" pitchFamily="2" charset="2"/>
              </a:rPr>
              <a:t>(18),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384612"/>
            <a:ext cx="2448272" cy="4279873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4363770" y="2324835"/>
            <a:ext cx="6717908" cy="43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/>
          <a:p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9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뷰를 추가한 후에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뷰들을 어떻게 </a:t>
            </a:r>
            <a:r>
              <a:rPr lang="ko-KR" altLang="en-US" dirty="0" err="1" smtClean="0">
                <a:sym typeface="Wingdings" panose="05000000000000000000" pitchFamily="2" charset="2"/>
              </a:rPr>
              <a:t>정렬하느냐의</a:t>
            </a:r>
            <a:r>
              <a:rPr lang="ko-KR" altLang="en-US" dirty="0" smtClean="0">
                <a:sym typeface="Wingdings" panose="05000000000000000000" pitchFamily="2" charset="2"/>
              </a:rPr>
              <a:t> 문제를 다루어야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정렬</a:t>
            </a:r>
            <a:r>
              <a:rPr lang="en-US" altLang="ko-KR" dirty="0" smtClean="0">
                <a:sym typeface="Wingdings" panose="05000000000000000000" pitchFamily="2" charset="2"/>
              </a:rPr>
              <a:t>(align)'</a:t>
            </a:r>
            <a:r>
              <a:rPr lang="ko-KR" altLang="en-US" dirty="0" smtClean="0">
                <a:sym typeface="Wingdings" panose="05000000000000000000" pitchFamily="2" charset="2"/>
              </a:rPr>
              <a:t>과 같은 일반적인 이름이 아니라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 두 용어를 구별하면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91448"/>
              </p:ext>
            </p:extLst>
          </p:nvPr>
        </p:nvGraphicFramePr>
        <p:xfrm>
          <a:off x="911424" y="2348880"/>
          <a:ext cx="107897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05">
                  <a:extLst>
                    <a:ext uri="{9D8B030D-6E8A-4147-A177-3AD203B41FA5}">
                      <a16:colId xmlns:a16="http://schemas.microsoft.com/office/drawing/2014/main" val="2221156248"/>
                    </a:ext>
                  </a:extLst>
                </a:gridCol>
                <a:gridCol w="8113283">
                  <a:extLst>
                    <a:ext uri="{9D8B030D-6E8A-4147-A177-3AD203B41FA5}">
                      <a16:colId xmlns:a16="http://schemas.microsoft.com/office/drawing/2014/main" val="270624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layout_gravity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부모 컨테이너의</a:t>
                      </a:r>
                      <a:r>
                        <a:rPr lang="ko-KR" altLang="en-US" baseline="0" dirty="0" smtClean="0"/>
                        <a:t> 여유 공간이 생겼을 때 뷰를 정렬하는 방법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즉 뷰가 어디에 위치할 것인지 결정하는 것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뷰 안에 내용물을 정렬하는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(text</a:t>
                      </a:r>
                      <a:r>
                        <a:rPr lang="ko-KR" altLang="en-US" dirty="0" smtClean="0"/>
                        <a:t>의 경우 내용물은 글자가 되고</a:t>
                      </a:r>
                      <a:r>
                        <a:rPr lang="en-US" altLang="ko-KR" dirty="0" smtClean="0"/>
                        <a:t>, imageView</a:t>
                      </a:r>
                      <a:r>
                        <a:rPr lang="ko-KR" altLang="en-US" dirty="0" smtClean="0"/>
                        <a:t>경우 내용물은 이미지가 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이름을 </a:t>
            </a:r>
            <a:r>
              <a:rPr lang="en-US" altLang="ko-KR" b="1" dirty="0" smtClean="0">
                <a:sym typeface="Wingdings" panose="05000000000000000000" pitchFamily="2" charset="2"/>
              </a:rPr>
              <a:t>Hu022Gravity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</a:t>
            </a:r>
            <a:r>
              <a:rPr lang="en-US" altLang="ko-KR" dirty="0" smtClean="0">
                <a:sym typeface="Wingdings" panose="05000000000000000000" pitchFamily="2" charset="2"/>
              </a:rPr>
              <a:t>(gravity.xml)</a:t>
            </a:r>
            <a:r>
              <a:rPr lang="ko-KR" altLang="en-US" dirty="0" smtClean="0">
                <a:sym typeface="Wingdings" panose="05000000000000000000" pitchFamily="2" charset="2"/>
              </a:rPr>
              <a:t>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[android][app][res][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위에서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우 클릭하여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File 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이것은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생성하는 새로운 방법을 정의하는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18" y="3014360"/>
            <a:ext cx="5235394" cy="350550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122811" y="4117352"/>
            <a:ext cx="337301" cy="32488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9912424" y="4476837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9912424" y="4182328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087665" y="4504759"/>
            <a:ext cx="714373" cy="2319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87664" y="4214816"/>
            <a:ext cx="714373" cy="2620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 생성된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찾아서 편집합니다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 작성을 위해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더블클릭해서 열고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세 개의 버튼을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[Palette]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클릭하고 끌어다가 </a:t>
            </a:r>
            <a:r>
              <a:rPr lang="en-US" altLang="ko-KR" dirty="0" smtClean="0">
                <a:sym typeface="Wingdings" panose="05000000000000000000" pitchFamily="2" charset="2"/>
              </a:rPr>
              <a:t>[Component Tree]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다음과 같이 버튼이 생성되는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ko-KR" altLang="en-US" dirty="0" smtClean="0">
                <a:sym typeface="Wingdings" panose="05000000000000000000" pitchFamily="2" charset="2"/>
              </a:rPr>
              <a:t>각 버튼의 코드를 다음과 같이 수정하면서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2348880"/>
            <a:ext cx="1872208" cy="13469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98725" y="4710813"/>
            <a:ext cx="22717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layout_gravity="left"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26284" y="5057070"/>
            <a:ext cx="2470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86324" y="5403327"/>
            <a:ext cx="23711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98" y="4038936"/>
            <a:ext cx="3059141" cy="20162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7" y="4037913"/>
            <a:ext cx="3080973" cy="20084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5586" y="6125461"/>
            <a:ext cx="286809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textAllCaps="false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72589" y="4710813"/>
            <a:ext cx="127791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</a:t>
            </a:r>
            <a:r>
              <a:rPr lang="en-US" altLang="ko-KR" sz="1400" dirty="0">
                <a:latin typeface="Consolas" panose="020B0609020204030204" pitchFamily="49" charset="0"/>
              </a:rPr>
              <a:t>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0148" y="5057070"/>
            <a:ext cx="14766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60188" y="5403327"/>
            <a:ext cx="13773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latin typeface="Consolas" panose="020B0609020204030204" pitchFamily="49" charset="0"/>
              </a:rPr>
              <a:t>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4" idx="1"/>
          </p:cNvCxnSpPr>
          <p:nvPr/>
        </p:nvCxnSpPr>
        <p:spPr>
          <a:xfrm flipH="1" flipV="1">
            <a:off x="3791744" y="1916832"/>
            <a:ext cx="1584176" cy="297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75920" y="2060847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을 세로</a:t>
            </a:r>
            <a:r>
              <a:rPr lang="en-US" altLang="ko-KR" sz="1400" dirty="0" smtClean="0">
                <a:sym typeface="Wingdings" panose="05000000000000000000" pitchFamily="2" charset="2"/>
              </a:rPr>
              <a:t>(vertical)</a:t>
            </a:r>
            <a:r>
              <a:rPr lang="ko-KR" altLang="en-US" sz="1400" dirty="0" smtClean="0">
                <a:sym typeface="Wingdings" panose="05000000000000000000" pitchFamily="2" charset="2"/>
              </a:rPr>
              <a:t>방향으로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75919" y="2784515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첫째 버튼 왼쪽으로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5918" y="4130086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둘째 </a:t>
            </a:r>
            <a:r>
              <a:rPr lang="ko-KR" altLang="en-US" sz="1400" smtClean="0">
                <a:sym typeface="Wingdings" panose="05000000000000000000" pitchFamily="2" charset="2"/>
              </a:rPr>
              <a:t>버튼 가운데로 </a:t>
            </a:r>
            <a:r>
              <a:rPr lang="ko-KR" altLang="en-US" sz="1400" dirty="0" smtClean="0">
                <a:sym typeface="Wingdings" panose="05000000000000000000" pitchFamily="2" charset="2"/>
              </a:rPr>
              <a:t>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365374" y="5556211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셋째 버튼 오른쪽으로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8735636" y="6103973"/>
            <a:ext cx="286809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is left out for simplicity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16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44512" y="4857707"/>
            <a:ext cx="2905224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8" idx="3"/>
            <a:endCxn id="9" idx="2"/>
          </p:cNvCxnSpPr>
          <p:nvPr/>
        </p:nvCxnSpPr>
        <p:spPr>
          <a:xfrm flipV="1">
            <a:off x="2635990" y="5336169"/>
            <a:ext cx="3861134" cy="49840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</p:spTree>
    <p:extLst>
      <p:ext uri="{BB962C8B-B14F-4D97-AF65-F5344CB8AC3E}">
        <p14:creationId xmlns:p14="http://schemas.microsoft.com/office/powerpoint/2010/main" val="18449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완성했으면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오른쪽과 같이 확인이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되었으면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프로젝트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실행하여 출력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ym typeface="Wingdings" panose="05000000000000000000" pitchFamily="2" charset="2"/>
              </a:rPr>
              <a:t>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혹시 우리가 원하는 세 버튼이 아니라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Hello World"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이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화면이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나오지 않았나요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문제를 어떻게 해결해야 하죠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무엇이 잘못된 것이죠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040216" y="1292914"/>
            <a:ext cx="1152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06" y="860047"/>
            <a:ext cx="2290512" cy="1488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07" y="2551359"/>
            <a:ext cx="2284806" cy="39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4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gravity.xml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은 화면을 나타내는 </a:t>
            </a:r>
            <a:r>
              <a:rPr lang="en-US" altLang="ko-KR" dirty="0" smtClean="0"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화면</a:t>
            </a:r>
            <a:r>
              <a:rPr lang="en-US" altLang="ko-KR" dirty="0" smtClean="0">
                <a:sym typeface="Wingdings" panose="05000000000000000000" pitchFamily="2" charset="2"/>
              </a:rPr>
              <a:t>(resource file)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가 호출하여 사용할 수 있도록 알려주어야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파일이 폴더에 존재하는 것만으로는 부족합니다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[android][app]</a:t>
            </a:r>
            <a:r>
              <a:rPr lang="en-US" altLang="ko-KR" dirty="0" smtClean="0">
                <a:sym typeface="Wingdings" panose="05000000000000000000" pitchFamily="2" charset="2"/>
              </a:rPr>
              <a:t>[java]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]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더블클릭하여 열어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오른쪽과 같은 화면을 볼 수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099" y="2924944"/>
            <a:ext cx="7915969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R.layout.gravity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5303912" y="5085184"/>
            <a:ext cx="57606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924944"/>
            <a:ext cx="3156940" cy="20520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77156" y="5085184"/>
            <a:ext cx="346601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gravity.xml </a:t>
            </a:r>
            <a:r>
              <a:rPr lang="ko-KR" altLang="en-US" sz="1400" dirty="0" smtClean="0">
                <a:latin typeface="Consolas" panose="020B0609020204030204" pitchFamily="49" charset="0"/>
              </a:rPr>
              <a:t>파일을 읽고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정의된 </a:t>
            </a:r>
            <a:r>
              <a:rPr lang="en-US" altLang="ko-KR" sz="1400" dirty="0" smtClean="0">
                <a:latin typeface="Consolas" panose="020B0609020204030204" pitchFamily="49" charset="0"/>
              </a:rPr>
              <a:t>layout</a:t>
            </a:r>
            <a:r>
              <a:rPr lang="ko-KR" altLang="en-US" sz="1400" dirty="0" smtClean="0">
                <a:latin typeface="Consolas" panose="020B0609020204030204" pitchFamily="49" charset="0"/>
              </a:rPr>
              <a:t>을 화면에 출력해줍니다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8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[Design]</a:t>
            </a:r>
            <a:r>
              <a:rPr lang="ko-KR" altLang="en-US" dirty="0">
                <a:sym typeface="Wingdings" panose="05000000000000000000" pitchFamily="2" charset="2"/>
              </a:rPr>
              <a:t>탭으로 가서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모든 버튼의 </a:t>
            </a:r>
            <a:r>
              <a:rPr lang="en-US" altLang="ko-KR" dirty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속성은 </a:t>
            </a:r>
            <a:r>
              <a:rPr lang="en-US" altLang="ko-KR" dirty="0">
                <a:sym typeface="Wingdings" panose="05000000000000000000" pitchFamily="2" charset="2"/>
              </a:rPr>
              <a:t>wrap_content </a:t>
            </a:r>
            <a:r>
              <a:rPr lang="ko-KR" altLang="en-US" dirty="0">
                <a:sym typeface="Wingdings" panose="05000000000000000000" pitchFamily="2" charset="2"/>
              </a:rPr>
              <a:t>로 설정하고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속성은 각각 </a:t>
            </a:r>
            <a:r>
              <a:rPr lang="en-US" altLang="ko-KR" dirty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>
                <a:sym typeface="Wingdings" panose="05000000000000000000" pitchFamily="2" charset="2"/>
              </a:rPr>
              <a:t>, layout_gravity </a:t>
            </a:r>
            <a:r>
              <a:rPr lang="ko-KR" altLang="en-US" dirty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창에는 가장 많이 사용하는 공통적인 속성들을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버튼을 하나 선택한 상태에서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 창을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하여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[All Attributes] </a:t>
            </a:r>
            <a:r>
              <a:rPr lang="ko-KR" altLang="en-US" dirty="0" smtClean="0">
                <a:sym typeface="Wingdings" panose="05000000000000000000" pitchFamily="2" charset="2"/>
              </a:rPr>
              <a:t>영역으로 이동하여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 찾아서 </a:t>
            </a:r>
            <a:r>
              <a:rPr lang="ko-KR" altLang="en-US" b="1" dirty="0" smtClean="0">
                <a:sym typeface="Wingdings" panose="05000000000000000000" pitchFamily="2" charset="2"/>
              </a:rPr>
              <a:t>목록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버튼에 각각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left, center, right</a:t>
            </a:r>
            <a:r>
              <a:rPr lang="ko-KR" altLang="en-US" dirty="0" smtClean="0">
                <a:sym typeface="Wingdings" panose="05000000000000000000" pitchFamily="2" charset="2"/>
              </a:rPr>
              <a:t>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실행하기 전에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탭으로 어떤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소스코드가 저절로 생성되었는지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여러분이 직접 코딩한 것과 다른 속성들이 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id,  text </a:t>
            </a:r>
            <a:r>
              <a:rPr lang="ko-KR" altLang="en-US" dirty="0" smtClean="0">
                <a:sym typeface="Wingdings" panose="05000000000000000000" pitchFamily="2" charset="2"/>
              </a:rPr>
              <a:t>속성일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수정하지 말고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'left', 'center', 'right''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하면 좋겠죠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이제 앱을 실행하면 우리가 코딩한 것과 같은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56" y="3068960"/>
            <a:ext cx="5851492" cy="3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center,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772816"/>
            <a:ext cx="60486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7" y="1628799"/>
            <a:ext cx="2580876" cy="4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98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16" y="1988840"/>
            <a:ext cx="5184576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b="1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android:text="Center"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36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[Center] </a:t>
            </a:r>
            <a:r>
              <a:rPr lang="ko-KR" altLang="en-US" dirty="0" smtClean="0">
                <a:sym typeface="Wingdings" panose="05000000000000000000" pitchFamily="2" charset="2"/>
              </a:rPr>
              <a:t>텍스트 뷰의 높이가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의 높이와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일치하게 되어 남은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뷰를 다 채워버린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NOTE: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버튼이나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의 크기를 </a:t>
            </a:r>
            <a:r>
              <a:rPr lang="en-US" altLang="ko-KR" dirty="0">
                <a:sym typeface="Wingdings" panose="05000000000000000000" pitchFamily="2" charset="2"/>
              </a:rPr>
              <a:t>wrap_content</a:t>
            </a:r>
            <a:r>
              <a:rPr lang="ko-KR" altLang="en-US" dirty="0">
                <a:sym typeface="Wingdings" panose="05000000000000000000" pitchFamily="2" charset="2"/>
              </a:rPr>
              <a:t>로 지정하면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>
                <a:sym typeface="Wingdings" panose="05000000000000000000" pitchFamily="2" charset="2"/>
              </a:rPr>
              <a:t>안에 내용에 맞게 뷰의 크기가 결정되므로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내부의 여유 공간이 없습니다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이런 경우에는 </a:t>
            </a:r>
            <a:r>
              <a:rPr lang="en-US" altLang="ko-KR" dirty="0">
                <a:sym typeface="Wingdings" panose="05000000000000000000" pitchFamily="2" charset="2"/>
              </a:rPr>
              <a:t>gravity </a:t>
            </a:r>
            <a:r>
              <a:rPr lang="ko-KR" altLang="en-US" dirty="0">
                <a:sym typeface="Wingdings" panose="05000000000000000000" pitchFamily="2" charset="2"/>
              </a:rPr>
              <a:t>속성은 아무런 역할을 하지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9416" y="1988840"/>
            <a:ext cx="5184576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7" y="1949653"/>
            <a:ext cx="1925413" cy="34147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480376" y="4581129"/>
            <a:ext cx="2592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</a:t>
            </a:r>
            <a:r>
              <a:rPr lang="en-US" altLang="ko-KR" sz="1200" dirty="0">
                <a:latin typeface="Consolas" panose="020B0609020204030204" pitchFamily="49" charset="0"/>
              </a:rPr>
              <a:t>="match_parent"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0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Pop Quiz: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그랬을까요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Pop Quiz: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layout_gravity</a:t>
            </a:r>
            <a:r>
              <a:rPr lang="ko-KR" altLang="en-US" dirty="0">
                <a:sym typeface="Wingdings" panose="05000000000000000000" pitchFamily="2" charset="2"/>
              </a:rPr>
              <a:t>를 사용했고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gravity</a:t>
            </a:r>
            <a:r>
              <a:rPr lang="ko-KR" altLang="en-US" dirty="0">
                <a:sym typeface="Wingdings" panose="05000000000000000000" pitchFamily="2" charset="2"/>
              </a:rPr>
              <a:t>를 사용했습니다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 그랬을까요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 </a:t>
            </a:r>
            <a:r>
              <a:rPr lang="en-US" altLang="ko-KR" sz="1600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내용물을 </a:t>
            </a:r>
            <a:r>
              <a:rPr lang="en-US" altLang="ko-KR" sz="1600" dirty="0" smtClean="0">
                <a:sym typeface="Wingdings" panose="05000000000000000000" pitchFamily="2" charset="2"/>
              </a:rPr>
              <a:t>align</a:t>
            </a:r>
            <a:r>
              <a:rPr lang="ko-KR" altLang="en-US" sz="1600" dirty="0" smtClean="0">
                <a:sym typeface="Wingdings" panose="05000000000000000000" pitchFamily="2" charset="2"/>
              </a:rPr>
              <a:t>하는데 사용하는 속성입니다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여기서 사용한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width</a:t>
            </a:r>
            <a:r>
              <a:rPr lang="ko-KR" altLang="en-US" sz="1600" dirty="0">
                <a:sym typeface="Wingdings" panose="05000000000000000000" pitchFamily="2" charset="2"/>
              </a:rPr>
              <a:t>를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 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레이아웃이 </a:t>
            </a:r>
            <a:r>
              <a:rPr lang="en-US" altLang="ko-KR" sz="1600" dirty="0" smtClean="0">
                <a:sym typeface="Wingdings" panose="05000000000000000000" pitchFamily="2" charset="2"/>
              </a:rPr>
              <a:t>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에 꽉 차 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</a:t>
            </a:r>
            <a:r>
              <a:rPr lang="en-US" altLang="ko-KR" sz="1600" dirty="0" smtClean="0">
                <a:sym typeface="Wingdings" panose="05000000000000000000" pitchFamily="2" charset="2"/>
              </a:rPr>
              <a:t>left/right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설정해도 이동할 곳이 없으니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아무 효용이 없습니다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양 옆으로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혹은 가운데로 움직이기 위해서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만약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여기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설정으로 설정된다면</a:t>
            </a:r>
            <a:r>
              <a:rPr lang="en-US" altLang="ko-KR" sz="1600" dirty="0" smtClean="0">
                <a:sym typeface="Wingdings" panose="05000000000000000000" pitchFamily="2" charset="2"/>
              </a:rPr>
              <a:t>, 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가 아니라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ko-KR" altLang="en-US" sz="1600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27648" y="3789040"/>
            <a:ext cx="5216493" cy="95410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결론적으로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ko-KR" altLang="en-US" sz="1400" dirty="0" smtClean="0">
                <a:latin typeface="Consolas" panose="020B0609020204030204" pitchFamily="49" charset="0"/>
              </a:rPr>
              <a:t>여기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들의 크기가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parent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맞추어</a:t>
            </a:r>
            <a:r>
              <a:rPr lang="en-US" altLang="ko-KR" sz="1400" dirty="0" smtClean="0">
                <a:latin typeface="Consolas" panose="020B0609020204030204" pitchFamily="49" charset="0"/>
              </a:rPr>
              <a:t>(match_parent)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설정 되어 있으므로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안에서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smtClean="0">
                <a:latin typeface="Consolas" panose="020B0609020204030204" pitchFamily="49" charset="0"/>
              </a:rPr>
              <a:t>위치를 이동하려면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gravity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속성을 사용해야 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41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정렬 속성 값들</a:t>
            </a:r>
            <a:r>
              <a:rPr lang="en-US" altLang="ko-KR" b="1" dirty="0" smtClean="0">
                <a:sym typeface="Wingdings" panose="05000000000000000000" pitchFamily="2" charset="2"/>
              </a:rPr>
              <a:t>… </a:t>
            </a:r>
            <a:endParaRPr lang="ko-KR" alt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01476"/>
              </p:ext>
            </p:extLst>
          </p:nvPr>
        </p:nvGraphicFramePr>
        <p:xfrm>
          <a:off x="453101" y="1810792"/>
          <a:ext cx="11248112" cy="297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59">
                  <a:extLst>
                    <a:ext uri="{9D8B030D-6E8A-4147-A177-3AD203B41FA5}">
                      <a16:colId xmlns:a16="http://schemas.microsoft.com/office/drawing/2014/main" val="412701066"/>
                    </a:ext>
                  </a:extLst>
                </a:gridCol>
                <a:gridCol w="5965253">
                  <a:extLst>
                    <a:ext uri="{9D8B030D-6E8A-4147-A177-3AD203B41FA5}">
                      <a16:colId xmlns:a16="http://schemas.microsoft.com/office/drawing/2014/main" val="3018939578"/>
                    </a:ext>
                  </a:extLst>
                </a:gridCol>
              </a:tblGrid>
              <a:tr h="41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094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top,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위쪽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아래쪽 끝에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78060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left,</a:t>
                      </a:r>
                      <a:r>
                        <a:rPr lang="en-US" altLang="ko-KR" baseline="0" dirty="0" smtClean="0"/>
                        <a:t> right,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오른쪽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가운데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486209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center_vertical</a:t>
                      </a:r>
                      <a:r>
                        <a:rPr lang="en-US" altLang="ko-KR" dirty="0" smtClean="0"/>
                        <a:t>, center_horizontal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가운데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3277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fit_vertical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fit_horizontal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282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수직과 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88891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clip_vertical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clip_horizontal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baselineAligned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Manual</a:t>
                      </a:r>
                      <a:r>
                        <a:rPr lang="ko-KR" altLang="en-US" baseline="0" dirty="0" smtClean="0"/>
                        <a:t> 참조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5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익히기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뷰의 크기와 위치를 정하는 과정을 화면 배치 과정이라고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도와주는 레이아웃을 알아봅니다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사용하기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스크롤 만들어 보기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229" y="5956197"/>
            <a:ext cx="1124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hlinkClick r:id="rId2"/>
              </a:rPr>
              <a:t>제약 레이아웃 </a:t>
            </a:r>
            <a:r>
              <a:rPr lang="ko-KR" altLang="en-US" sz="1600" dirty="0" err="1">
                <a:hlinkClick r:id="rId2"/>
              </a:rPr>
              <a:t>튜</a:t>
            </a:r>
            <a:r>
              <a:rPr lang="ko-KR" altLang="en-US" sz="1600" dirty="0" err="1" smtClean="0">
                <a:hlinkClick r:id="rId2"/>
              </a:rPr>
              <a:t>토리얼</a:t>
            </a:r>
            <a:endParaRPr lang="en-US" altLang="ko-KR" sz="1600" dirty="0" smtClean="0">
              <a:hlinkClick r:id="rId3"/>
            </a:endParaRPr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://www.youtube.com/watch?v=4N4bCdyGcUc&amp;list=PLrnPJCHvNZuA80lNWNCLICR3qYzhw3iPI&amp;index=1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427229" y="4671581"/>
            <a:ext cx="1064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레이아웃 튜토리얼 </a:t>
            </a:r>
            <a:r>
              <a:rPr lang="en-US" altLang="ko-KR" sz="1600" dirty="0"/>
              <a:t>https://m.blog.naver.com/PostView.nhn?blogId=justkukaro&amp;logNo=221010150133&amp;proxyReferer=https:%2F%2Fwww.google.com%2F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영역은 테두리 선</a:t>
            </a:r>
            <a:r>
              <a:rPr lang="en-US" altLang="ko-KR" dirty="0" smtClean="0">
                <a:sym typeface="Wingdings" panose="05000000000000000000" pitchFamily="2" charset="2"/>
              </a:rPr>
              <a:t>(border)</a:t>
            </a:r>
            <a:r>
              <a:rPr lang="ko-KR" altLang="en-US" dirty="0" smtClean="0">
                <a:sym typeface="Wingdings" panose="05000000000000000000" pitchFamily="2" charset="2"/>
              </a:rPr>
              <a:t>으로 표시하는데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보이게 할 수도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감출 수도 있습니다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바깥 공간과 안쪽 공간이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모든 공간을 포함 뷰의 공간을 </a:t>
            </a:r>
            <a:r>
              <a:rPr lang="en-US" altLang="ko-KR" dirty="0" smtClean="0">
                <a:sym typeface="Wingdings" panose="05000000000000000000" pitchFamily="2" charset="2"/>
              </a:rPr>
              <a:t>Cell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ko-KR" altLang="en-US" dirty="0" smtClean="0">
                <a:sym typeface="Wingdings" panose="05000000000000000000" pitchFamily="2" charset="2"/>
              </a:rPr>
              <a:t>이라고 부르기 때문에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공간을 위젯 셀</a:t>
            </a:r>
            <a:r>
              <a:rPr lang="en-US" altLang="ko-KR" dirty="0" smtClean="0">
                <a:sym typeface="Wingdings" panose="05000000000000000000" pitchFamily="2" charset="2"/>
              </a:rPr>
              <a:t>(Widget Cell)</a:t>
            </a:r>
            <a:r>
              <a:rPr lang="ko-KR" altLang="en-US" dirty="0" smtClean="0">
                <a:sym typeface="Wingdings" panose="05000000000000000000" pitchFamily="2" charset="2"/>
              </a:rPr>
              <a:t>이라 부르기도 합니다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바깥쪽</a:t>
            </a:r>
            <a:r>
              <a:rPr lang="ko-KR" altLang="en-US" b="1" dirty="0" smtClean="0">
                <a:sym typeface="Wingdings" panose="05000000000000000000" pitchFamily="2" charset="2"/>
              </a:rPr>
              <a:t> 공간을 마진</a:t>
            </a:r>
            <a:r>
              <a:rPr lang="en-US" altLang="ko-KR" b="1" dirty="0" smtClean="0">
                <a:sym typeface="Wingdings" panose="05000000000000000000" pitchFamily="2" charset="2"/>
              </a:rPr>
              <a:t>(Margin)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layout_margin </a:t>
            </a:r>
            <a:r>
              <a:rPr lang="ko-KR" altLang="en-US" dirty="0" smtClean="0">
                <a:sym typeface="Wingdings" panose="05000000000000000000" pitchFamily="2" charset="2"/>
              </a:rPr>
              <a:t>속성으로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안쪽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공간을 패딩</a:t>
            </a:r>
            <a:r>
              <a:rPr lang="en-US" altLang="ko-KR" b="1" dirty="0" smtClean="0">
                <a:sym typeface="Wingdings" panose="05000000000000000000" pitchFamily="2" charset="2"/>
              </a:rPr>
              <a:t>(Padding)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 안의 내용물인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의 테두리 선과 떨어진 거리를 지정하는 것은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5" name="Picture 2" descr="padding and margin difference in androi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758" y="4089837"/>
            <a:ext cx="3055453" cy="24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7536160" y="5524087"/>
            <a:ext cx="2016224" cy="3531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47129" y="5687143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테두리 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border)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37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2453806"/>
            <a:ext cx="4464496" cy="2742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2543" y="3315726"/>
            <a:ext cx="1658242" cy="10186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글자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0"/>
            <a:endCxn id="6" idx="0"/>
          </p:cNvCxnSpPr>
          <p:nvPr/>
        </p:nvCxnSpPr>
        <p:spPr>
          <a:xfrm>
            <a:off x="3071664" y="2453806"/>
            <a:ext cx="0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068951" y="4334362"/>
            <a:ext cx="2713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5" idx="3"/>
          </p:cNvCxnSpPr>
          <p:nvPr/>
        </p:nvCxnSpPr>
        <p:spPr>
          <a:xfrm>
            <a:off x="3900785" y="3825044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39416" y="3828365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5335" y="185534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ym typeface="Wingdings" panose="05000000000000000000" pitchFamily="2" charset="2"/>
              </a:rPr>
              <a:t>뷰</a:t>
            </a:r>
            <a:r>
              <a:rPr lang="en-US" altLang="ko-KR" dirty="0" smtClean="0">
                <a:sym typeface="Wingdings" panose="05000000000000000000" pitchFamily="2" charset="2"/>
              </a:rPr>
              <a:t>(View)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8951" y="2753290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paddingTop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4290" y="4597794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paddingBottom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784" y="3488253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paddingLeft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6720" y="3488253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paddingRight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46706" y="1855348"/>
            <a:ext cx="4464496" cy="3340934"/>
            <a:chOff x="839416" y="1855348"/>
            <a:chExt cx="4464496" cy="3340934"/>
          </a:xfrm>
        </p:grpSpPr>
        <p:sp>
          <p:nvSpPr>
            <p:cNvPr id="30" name="직사각형 29"/>
            <p:cNvSpPr/>
            <p:nvPr/>
          </p:nvSpPr>
          <p:spPr>
            <a:xfrm>
              <a:off x="839416" y="2453806"/>
              <a:ext cx="4464496" cy="2742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42543" y="3315726"/>
              <a:ext cx="1658242" cy="1018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(View)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0"/>
              <a:endCxn id="31" idx="0"/>
            </p:cNvCxnSpPr>
            <p:nvPr/>
          </p:nvCxnSpPr>
          <p:spPr>
            <a:xfrm>
              <a:off x="3071664" y="2453806"/>
              <a:ext cx="0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3068951" y="4334362"/>
              <a:ext cx="2713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30" idx="3"/>
            </p:cNvCxnSpPr>
            <p:nvPr/>
          </p:nvCxnSpPr>
          <p:spPr>
            <a:xfrm>
              <a:off x="3900785" y="3825044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839416" y="3828365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946912" y="1855348"/>
              <a:ext cx="23743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ym typeface="Wingdings" panose="05000000000000000000" pitchFamily="2" charset="2"/>
                </a:rPr>
                <a:t>위젯 셀</a:t>
              </a:r>
              <a:r>
                <a:rPr lang="en-US" altLang="ko-KR" dirty="0" smtClean="0">
                  <a:sym typeface="Wingdings" panose="05000000000000000000" pitchFamily="2" charset="2"/>
                </a:rPr>
                <a:t>(Widget Cell)</a:t>
              </a:r>
            </a:p>
            <a:p>
              <a:pPr algn="ctr"/>
              <a:r>
                <a:rPr lang="en-US" altLang="ko-KR" dirty="0" smtClean="0">
                  <a:sym typeface="Wingdings" panose="05000000000000000000" pitchFamily="2" charset="2"/>
                </a:rPr>
                <a:t>Button, TextView</a:t>
              </a:r>
              <a:endParaRPr lang="en-US" altLang="ko-KR" dirty="0">
                <a:sym typeface="Wingdings" panose="05000000000000000000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068951" y="2753290"/>
              <a:ext cx="1742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layout_marginTop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68951" y="4588484"/>
              <a:ext cx="2053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layout_marginBottom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8569" y="3243316"/>
              <a:ext cx="11128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marginLeft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0406" y="3239503"/>
              <a:ext cx="1229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marginRight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Linear 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넣고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공간을 조절한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영역을 확실히 구별하려고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속성값으로 배경색을 설정했습니다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테두리 부분까지 배경색이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부모 컨테이너 </a:t>
            </a:r>
            <a:r>
              <a:rPr lang="en-US" altLang="ko-KR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dirty="0" smtClean="0">
                <a:sym typeface="Wingdings" panose="05000000000000000000" pitchFamily="2" charset="2"/>
              </a:rPr>
              <a:t>의 배경색이 </a:t>
            </a:r>
            <a:r>
              <a:rPr lang="ko-KR" altLang="en-US" dirty="0">
                <a:sym typeface="Wingdings" panose="05000000000000000000" pitchFamily="2" charset="2"/>
              </a:rPr>
              <a:t>흰</a:t>
            </a:r>
            <a:r>
              <a:rPr lang="ko-KR" altLang="en-US" dirty="0" smtClean="0">
                <a:sym typeface="Wingdings" panose="05000000000000000000" pitchFamily="2" charset="2"/>
              </a:rPr>
              <a:t>색이므로 마진을 주면 </a:t>
            </a:r>
            <a:r>
              <a:rPr lang="ko-KR" altLang="en-US" b="1" dirty="0" smtClean="0">
                <a:sym typeface="Wingdings" panose="05000000000000000000" pitchFamily="2" charset="2"/>
              </a:rPr>
              <a:t>마진을 준 부분은 흰색으로 </a:t>
            </a:r>
            <a:r>
              <a:rPr lang="ko-KR" altLang="en-US" dirty="0" smtClean="0">
                <a:sym typeface="Wingdings" panose="05000000000000000000" pitchFamily="2" charset="2"/>
              </a:rPr>
              <a:t>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 안에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지정하고 그 안에 다음 소스코드를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복사하여 새로운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 </a:t>
            </a:r>
            <a:r>
              <a:rPr lang="ko-KR" altLang="en-US" dirty="0" smtClean="0">
                <a:sym typeface="Wingdings" panose="05000000000000000000" pitchFamily="2" charset="2"/>
              </a:rPr>
              <a:t>을 만들고 다음과 같이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마진과 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horizontal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 </a:t>
            </a:r>
            <a:r>
              <a:rPr lang="en-US" altLang="ko-KR" sz="1400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="#ffffff00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android:textSize="24sp"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="#ff00ffff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layout_margin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latin typeface="Consolas" panose="020B0609020204030204" pitchFamily="49" charset="0"/>
              </a:rPr>
              <a:t>10dp"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</a:t>
            </a:r>
            <a:r>
              <a:rPr lang="en-US" altLang="ko-KR" sz="1400" dirty="0" err="1">
                <a:latin typeface="Consolas" panose="020B0609020204030204" pitchFamily="49" charset="0"/>
              </a:rPr>
              <a:t>ffffffff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="#fff00fff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5027" y="1689109"/>
            <a:ext cx="360618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200" dirty="0" smtClean="0">
                <a:sym typeface="Wingdings" panose="05000000000000000000" pitchFamily="2" charset="2"/>
              </a:rPr>
              <a:t>을 가로</a:t>
            </a:r>
            <a:r>
              <a:rPr lang="en-US" altLang="ko-KR" sz="1200" dirty="0" smtClean="0">
                <a:sym typeface="Wingdings" panose="05000000000000000000" pitchFamily="2" charset="2"/>
              </a:rPr>
              <a:t>(horizontal)</a:t>
            </a:r>
            <a:r>
              <a:rPr lang="ko-KR" altLang="en-US" sz="1200" dirty="0" smtClean="0">
                <a:sym typeface="Wingdings" panose="05000000000000000000" pitchFamily="2" charset="2"/>
              </a:rPr>
              <a:t>방향으로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095027" y="3472796"/>
            <a:ext cx="36144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 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8095027" y="4733179"/>
            <a:ext cx="3606185" cy="279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뷰와 부모 여유공간 사이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10dp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 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8100812" y="5955370"/>
            <a:ext cx="360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택스트</a:t>
            </a:r>
            <a:r>
              <a:rPr lang="ko-KR" altLang="en-US" sz="1200" dirty="0" smtClean="0">
                <a:sym typeface="Wingdings" panose="05000000000000000000" pitchFamily="2" charset="2"/>
              </a:rPr>
              <a:t>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1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20dp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글자와 뷰의 테두리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테두리와 다른 뷰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 이제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단말기 화면에 보려면 어떻게 하면 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가서 </a:t>
            </a:r>
            <a:r>
              <a:rPr lang="en-US" altLang="ko-KR" dirty="0" smtClean="0">
                <a:sym typeface="Wingdings" panose="05000000000000000000" pitchFamily="2" charset="2"/>
              </a:rPr>
              <a:t>gravity.xml </a:t>
            </a:r>
            <a:r>
              <a:rPr lang="ko-KR" altLang="en-US" dirty="0" smtClean="0">
                <a:sym typeface="Wingdings" panose="05000000000000000000" pitchFamily="2" charset="2"/>
              </a:rPr>
              <a:t>대신에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 smtClean="0">
                <a:sym typeface="Wingdings" panose="05000000000000000000" pitchFamily="2" charset="2"/>
              </a:rPr>
              <a:t>을 가져오도록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5639289" cy="1143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95266"/>
            <a:ext cx="5628213" cy="132987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811007" y="3292448"/>
            <a:ext cx="288032" cy="316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271464" y="3089301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487488" y="4660202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943872" y="4850269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5522495"/>
            <a:ext cx="4876570" cy="894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47" y="2924944"/>
            <a:ext cx="2888230" cy="293395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516090" y="4362268"/>
            <a:ext cx="720080" cy="51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텍스트 뷰들의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 값을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모두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설정하고 </a:t>
            </a:r>
            <a:r>
              <a:rPr lang="ko-KR" altLang="en-US" dirty="0" smtClean="0">
                <a:sym typeface="Wingdings" panose="05000000000000000000" pitchFamily="2" charset="2"/>
              </a:rPr>
              <a:t>화면을 출력해보는 실험을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작업하는 것은 코딩을 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너무 쉬우니까 속성 창에서 설정하는 것도 연습해보십시오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모양이 바람직하지 않을 것입니다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여유 공간이 모자라서 생기는 현상이겠죠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일이 일어나지 않도록 유의하십시오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666621"/>
            <a:ext cx="2598645" cy="1950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53157"/>
            <a:ext cx="361981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엑셀 시트와 같은 형태로 화면을 구성하는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Step1: </a:t>
            </a:r>
            <a:r>
              <a:rPr lang="en-US" altLang="ko-KR" dirty="0" smtClean="0">
                <a:sym typeface="Wingdings" panose="05000000000000000000" pitchFamily="2" charset="2"/>
              </a:rPr>
              <a:t>Table Layout</a:t>
            </a:r>
            <a:r>
              <a:rPr lang="ko-KR" altLang="en-US" dirty="0" smtClean="0">
                <a:sym typeface="Wingdings" panose="05000000000000000000" pitchFamily="2" charset="2"/>
              </a:rPr>
              <a:t>를 사용해보기 위해 새로운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이름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Hu023TableLayout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새로운 프로젝트 창이 열리면</a:t>
            </a:r>
            <a:r>
              <a:rPr lang="en-US" altLang="ko-KR" dirty="0">
                <a:sym typeface="Wingdings" panose="05000000000000000000" pitchFamily="2" charset="2"/>
              </a:rPr>
              <a:t>, activity_main.xml </a:t>
            </a:r>
            <a:r>
              <a:rPr lang="ko-KR" altLang="en-US" dirty="0">
                <a:sym typeface="Wingdings" panose="05000000000000000000" pitchFamily="2" charset="2"/>
              </a:rPr>
              <a:t>파일을 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53100" y="2276872"/>
            <a:ext cx="3528392" cy="2493589"/>
            <a:chOff x="911424" y="1916832"/>
            <a:chExt cx="3528392" cy="24935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916832"/>
              <a:ext cx="3528392" cy="2493589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415480" y="2852936"/>
              <a:ext cx="2160240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415480" y="3186861"/>
              <a:ext cx="2160240" cy="24213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287670"/>
            <a:ext cx="6840760" cy="42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[Convert view]</a:t>
            </a:r>
            <a:r>
              <a:rPr lang="ko-KR" altLang="en-US" dirty="0" smtClean="0">
                <a:sym typeface="Wingdings" panose="05000000000000000000" pitchFamily="2" charset="2"/>
              </a:rPr>
              <a:t>에서 선택하여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설정해야하는 이유는 </a:t>
            </a:r>
            <a:r>
              <a:rPr lang="en-US" altLang="ko-KR" dirty="0" smtClean="0">
                <a:sym typeface="Wingdings" panose="05000000000000000000" pitchFamily="2" charset="2"/>
              </a:rPr>
              <a:t>[Convert view…] </a:t>
            </a:r>
            <a:r>
              <a:rPr lang="ko-KR" altLang="en-US" dirty="0" smtClean="0">
                <a:sym typeface="Wingdings" panose="05000000000000000000" pitchFamily="2" charset="2"/>
              </a:rPr>
              <a:t>메뉴의 대화상자에서는 </a:t>
            </a:r>
            <a:r>
              <a:rPr lang="en-US" altLang="ko-KR" dirty="0" smtClean="0"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선택할 수 없기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기존에 있는 </a:t>
            </a:r>
            <a:r>
              <a:rPr lang="en-US" altLang="ko-KR" dirty="0" smtClean="0">
                <a:sym typeface="Wingdings" panose="05000000000000000000" pitchFamily="2" charset="2"/>
              </a:rPr>
              <a:t>TextView – Hello World</a:t>
            </a:r>
            <a:r>
              <a:rPr lang="ko-KR" altLang="en-US" dirty="0" smtClean="0">
                <a:sym typeface="Wingdings" panose="05000000000000000000" pitchFamily="2" charset="2"/>
              </a:rPr>
              <a:t>는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먼저 끌어다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끌어다 </a:t>
            </a:r>
            <a:r>
              <a:rPr lang="en-US" altLang="ko-KR" dirty="0" smtClean="0">
                <a:sym typeface="Wingdings" panose="05000000000000000000" pitchFamily="2" charset="2"/>
              </a:rPr>
              <a:t>TableLayout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뷰는 </a:t>
            </a:r>
            <a:r>
              <a:rPr lang="ko-KR" altLang="en-US" dirty="0">
                <a:sym typeface="Wingdings" panose="05000000000000000000" pitchFamily="2" charset="2"/>
              </a:rPr>
              <a:t>한 번에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개가 한꺼번에 </a:t>
            </a:r>
            <a:r>
              <a:rPr lang="ko-KR" altLang="en-US" dirty="0" smtClean="0">
                <a:sym typeface="Wingdings" panose="05000000000000000000" pitchFamily="2" charset="2"/>
              </a:rPr>
              <a:t>추가되는데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개를 남기고 </a:t>
            </a:r>
            <a:r>
              <a:rPr lang="ko-KR" altLang="en-US" dirty="0" smtClean="0">
                <a:sym typeface="Wingdings" panose="05000000000000000000" pitchFamily="2" charset="2"/>
              </a:rPr>
              <a:t>나머지를 </a:t>
            </a:r>
            <a:r>
              <a:rPr lang="ko-KR" altLang="en-US" dirty="0">
                <a:sym typeface="Wingdings" panose="05000000000000000000" pitchFamily="2" charset="2"/>
              </a:rPr>
              <a:t>지웁니다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3861048"/>
            <a:ext cx="3223539" cy="27891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51384" y="5949280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47428" y="6165304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52488" y="63813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223792" y="4365104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[Design]</a:t>
            </a:r>
            <a:r>
              <a:rPr lang="ko-KR" altLang="en-US" b="1" dirty="0" smtClean="0">
                <a:sym typeface="Wingdings" panose="05000000000000000000" pitchFamily="2" charset="2"/>
              </a:rPr>
              <a:t>화면에</a:t>
            </a:r>
            <a:r>
              <a:rPr lang="ko-KR" altLang="en-US" b="1" dirty="0">
                <a:sym typeface="Wingdings" panose="05000000000000000000" pitchFamily="2" charset="2"/>
              </a:rPr>
              <a:t>서</a:t>
            </a:r>
            <a:r>
              <a:rPr lang="ko-KR" altLang="en-US" b="1" dirty="0" smtClean="0">
                <a:sym typeface="Wingdings" panose="05000000000000000000" pitchFamily="2" charset="2"/>
              </a:rPr>
              <a:t> 추가하는 것이 아니라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끌어다가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추가됩니다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에도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 버튼을 추가했는데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속성값이 자동으로 생겼으면 삭제하세요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격자 모양으로 버튼들이 정렬이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309494"/>
            <a:ext cx="4824402" cy="44205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16080" y="5157192"/>
            <a:ext cx="2016224" cy="15728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>
                <a:sym typeface="Wingdings" panose="05000000000000000000" pitchFamily="2" charset="2"/>
              </a:rPr>
              <a:t>다음과 같이 화면을 구성하고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340768"/>
            <a:ext cx="8916840" cy="5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 포함된 대표적인 레이아웃 살펴보기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안드로이드에서 제공하는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가지의 대표적인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6025"/>
              </p:ext>
            </p:extLst>
          </p:nvPr>
        </p:nvGraphicFramePr>
        <p:xfrm>
          <a:off x="911424" y="1328748"/>
          <a:ext cx="10789788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041">
                  <a:extLst>
                    <a:ext uri="{9D8B030D-6E8A-4147-A177-3AD203B41FA5}">
                      <a16:colId xmlns:a16="http://schemas.microsoft.com/office/drawing/2014/main" val="2098332567"/>
                    </a:ext>
                  </a:extLst>
                </a:gridCol>
                <a:gridCol w="7539747">
                  <a:extLst>
                    <a:ext uri="{9D8B030D-6E8A-4147-A177-3AD203B41FA5}">
                      <a16:colId xmlns:a16="http://schemas.microsoft.com/office/drawing/2014/main" val="43336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레이아웃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ConstraintLayout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</a:t>
                      </a:r>
                      <a:r>
                        <a:rPr lang="en-US" altLang="ko-KR" dirty="0" smtClean="0"/>
                        <a:t>(Constraint)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제약조건을 사용해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안스에서 자동으로 설정하는 </a:t>
                      </a:r>
                      <a:r>
                        <a:rPr lang="ko-KR" altLang="en-US" b="1" dirty="0" smtClean="0"/>
                        <a:t>디폴트 레이아웃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리니어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박스</a:t>
                      </a:r>
                      <a:r>
                        <a:rPr lang="en-US" altLang="ko-KR" dirty="0" smtClean="0"/>
                        <a:t>(Box)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한 쪽 방향으로 차례대로 뷰를 추가하여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뷰가 차지할 수 있는 사각형 영역을 할당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smtClean="0"/>
                        <a:t>자주 사용함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상대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RelativeLayout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규칙</a:t>
                      </a:r>
                      <a:r>
                        <a:rPr lang="en-US" altLang="ko-KR" dirty="0" smtClean="0"/>
                        <a:t>(Rule)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부모 컨테이너나 다른 뷰와의 상대적 위치로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 레이아웃을 사용하게 되면서 </a:t>
                      </a:r>
                      <a:r>
                        <a:rPr lang="ko-KR" altLang="en-US" b="1" dirty="0" smtClean="0"/>
                        <a:t>상대 레이아웃은 권장하지 않음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47157"/>
                  </a:ext>
                </a:extLst>
              </a:tr>
              <a:tr h="1146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프레임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FrameLayout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싱글</a:t>
                      </a:r>
                      <a:r>
                        <a:rPr lang="en-US" altLang="ko-KR" dirty="0" smtClean="0"/>
                        <a:t>(Single)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가장 상위에 있는 하나의 뷰 또는 뷰 그룹만 보여주는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여러 개의 뷰가 돌아가면 중첩하여 쌓게 됨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가장 단순하지만 여러 개의 뷰를 중첩한 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뷰를 전환하여 보여주는 방식으로 </a:t>
                      </a:r>
                      <a:r>
                        <a:rPr lang="ko-KR" altLang="en-US" b="1" dirty="0" smtClean="0"/>
                        <a:t>자주 사용함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4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TableLayout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격자</a:t>
                      </a:r>
                      <a:r>
                        <a:rPr lang="en-US" altLang="ko-KR" dirty="0" smtClean="0"/>
                        <a:t>(Grid)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격자 모양의 배열을 사용하여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r>
                        <a:rPr lang="ko-KR" altLang="en-US" dirty="0" smtClean="0"/>
                        <a:t>에서 많이 사용하는 정렬 방식과 유사하지만 </a:t>
                      </a:r>
                      <a:r>
                        <a:rPr lang="ko-KR" altLang="en-US" b="1" dirty="0" smtClean="0"/>
                        <a:t>많이 사용하지 않음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다 채우고 싶다면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&lt;TableLayout&gt;</a:t>
            </a:r>
            <a:r>
              <a:rPr lang="ko-KR" altLang="en-US" b="1" dirty="0" smtClean="0">
                <a:sym typeface="Wingdings" panose="05000000000000000000" pitchFamily="2" charset="2"/>
              </a:rPr>
              <a:t>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속성은 가로 방향으로 여유 공간이 있다면 그 부분을 모두 채워서 컬럼을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"0"</a:t>
            </a:r>
            <a:r>
              <a:rPr lang="ko-KR" altLang="en-US" b="1" dirty="0" smtClean="0">
                <a:sym typeface="Wingdings" panose="05000000000000000000" pitchFamily="2" charset="2"/>
              </a:rPr>
              <a:t>이라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첫째 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인덱스 </a:t>
            </a:r>
            <a:r>
              <a:rPr lang="en-US" altLang="ko-KR" dirty="0" smtClean="0">
                <a:sym typeface="Wingdings" panose="05000000000000000000" pitchFamily="2" charset="2"/>
              </a:rPr>
              <a:t>0)</a:t>
            </a:r>
            <a:r>
              <a:rPr lang="ko-KR" altLang="en-US" dirty="0" smtClean="0">
                <a:sym typeface="Wingdings" panose="05000000000000000000" pitchFamily="2" charset="2"/>
              </a:rPr>
              <a:t>이 여유공간을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개 버튼이 모두 나누어 가지려면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속성값을 </a:t>
            </a:r>
            <a:r>
              <a:rPr lang="en-US" altLang="ko-KR" dirty="0" smtClean="0">
                <a:sym typeface="Wingdings" panose="05000000000000000000" pitchFamily="2" charset="2"/>
              </a:rPr>
              <a:t>"0, 1, 2"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" y="2768146"/>
            <a:ext cx="7895004" cy="336071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9375" y="4691681"/>
            <a:ext cx="4065785" cy="234048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56" y="5522031"/>
            <a:ext cx="2720576" cy="61727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8760296" y="5589240"/>
            <a:ext cx="3033399" cy="386099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9" idx="2"/>
            <a:endCxn id="20" idx="1"/>
          </p:cNvCxnSpPr>
          <p:nvPr/>
        </p:nvCxnSpPr>
        <p:spPr>
          <a:xfrm rot="16200000" flipH="1">
            <a:off x="5308002" y="2329995"/>
            <a:ext cx="856561" cy="6048028"/>
          </a:xfrm>
          <a:prstGeom prst="curved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가운데 버튼</a:t>
            </a:r>
            <a:r>
              <a:rPr lang="ko-KR" altLang="en-US" dirty="0" smtClean="0">
                <a:sym typeface="Wingdings" panose="05000000000000000000" pitchFamily="2" charset="2"/>
              </a:rPr>
              <a:t>이 모두 사용하길 원하면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코드 수정이 아니라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화면의</a:t>
            </a:r>
            <a:r>
              <a:rPr lang="en-US" altLang="ko-KR" dirty="0" smtClean="0">
                <a:sym typeface="Wingdings" panose="05000000000000000000" pitchFamily="2" charset="2"/>
              </a:rPr>
              <a:t> Attributes</a:t>
            </a:r>
            <a:r>
              <a:rPr lang="ko-KR" altLang="en-US" dirty="0" smtClean="0">
                <a:sym typeface="Wingdings" panose="05000000000000000000" pitchFamily="2" charset="2"/>
              </a:rPr>
              <a:t>창에서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stretchColumns</a:t>
            </a:r>
            <a:r>
              <a:rPr lang="ko-KR" altLang="en-US" dirty="0" smtClean="0">
                <a:sym typeface="Wingdings" panose="05000000000000000000" pitchFamily="2" charset="2"/>
              </a:rPr>
              <a:t>와 대조적으로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shrinkColumns</a:t>
            </a:r>
            <a:r>
              <a:rPr lang="ko-KR" altLang="en-US" dirty="0" smtClean="0">
                <a:sym typeface="Wingdings" panose="05000000000000000000" pitchFamily="2" charset="2"/>
              </a:rPr>
              <a:t>는 부모 컨테이너의 폭에 맞추도록 각 열의 폭을 강제로 축소해주는 속성입니다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13916"/>
            <a:ext cx="5886412" cy="1959100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5663952" y="3212976"/>
            <a:ext cx="413204" cy="27974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8886" y="1590582"/>
            <a:ext cx="2820695" cy="1959100"/>
            <a:chOff x="8112224" y="1608104"/>
            <a:chExt cx="2820695" cy="1959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2224" y="1608104"/>
              <a:ext cx="2820695" cy="1959100"/>
            </a:xfrm>
            <a:prstGeom prst="rect">
              <a:avLst/>
            </a:prstGeom>
          </p:spPr>
        </p:pic>
        <p:sp>
          <p:nvSpPr>
            <p:cNvPr id="8" name="아래쪽 화살표 7"/>
            <p:cNvSpPr/>
            <p:nvPr/>
          </p:nvSpPr>
          <p:spPr>
            <a:xfrm rot="10800000">
              <a:off x="9604244" y="2893741"/>
              <a:ext cx="205434" cy="34779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3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</a:t>
            </a:r>
            <a:r>
              <a:rPr lang="ko-KR" altLang="en-US" b="1" dirty="0" smtClean="0">
                <a:sym typeface="Wingdings" panose="05000000000000000000" pitchFamily="2" charset="2"/>
              </a:rPr>
              <a:t>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컬럼을 추가하는 뷰에는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layout_column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이나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지정할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부여된 컬럼 인덱스</a:t>
            </a:r>
            <a:r>
              <a:rPr lang="en-US" altLang="ko-KR" dirty="0" smtClean="0">
                <a:sym typeface="Wingdings" panose="05000000000000000000" pitchFamily="2" charset="2"/>
              </a:rPr>
              <a:t>(0, 1, …)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layout_column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그 순서를 새로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layout_span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하나의 뷰가 여러 컬럼의 공간을 차지할 수 있도록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이용하여 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 설치한 버튼들이 </a:t>
            </a:r>
            <a:r>
              <a:rPr lang="ko-KR" altLang="en-US" b="1" dirty="0" smtClean="0">
                <a:sym typeface="Wingdings" panose="05000000000000000000" pitchFamily="2" charset="2"/>
              </a:rPr>
              <a:t>동일한 공간</a:t>
            </a:r>
            <a:r>
              <a:rPr lang="ko-KR" altLang="en-US" dirty="0" smtClean="0">
                <a:sym typeface="Wingdings" panose="05000000000000000000" pitchFamily="2" charset="2"/>
              </a:rPr>
              <a:t>을 차지하도록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다시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"0, 1, 2"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Table 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</a:t>
            </a:r>
            <a:r>
              <a:rPr lang="en-US" altLang="ko-KR" b="1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하나 더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b="1" dirty="0" smtClean="0">
                <a:sym typeface="Wingdings" panose="05000000000000000000" pitchFamily="2" charset="2"/>
              </a:rPr>
              <a:t>(Plain Text)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입력 상자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Text/Plain Text</a:t>
            </a:r>
            <a:r>
              <a:rPr lang="ko-KR" altLang="en-US" b="1" dirty="0" smtClean="0">
                <a:sym typeface="Wingdings" panose="05000000000000000000" pitchFamily="2" charset="2"/>
              </a:rPr>
              <a:t>를 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두 개의 뷰가 추가 되었으니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그의 인덱스는 각각 </a:t>
            </a:r>
            <a:r>
              <a:rPr lang="en-US" altLang="ko-KR" dirty="0" smtClean="0">
                <a:sym typeface="Wingdings" panose="05000000000000000000" pitchFamily="2" charset="2"/>
              </a:rPr>
              <a:t>0, 1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로 지정하여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입력상자가</a:t>
            </a:r>
            <a:r>
              <a:rPr lang="ko-KR" altLang="en-US" dirty="0" smtClean="0">
                <a:sym typeface="Wingdings" panose="05000000000000000000" pitchFamily="2" charset="2"/>
              </a:rPr>
              <a:t> 두 개의 컬럼 영역을 차지하도록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356992"/>
            <a:ext cx="8800366" cy="313953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88088" y="5085184"/>
            <a:ext cx="2808312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4007768" y="4915962"/>
            <a:ext cx="288032" cy="33844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8782" y="5733256"/>
            <a:ext cx="236087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Frame Layout</a:t>
            </a:r>
            <a:r>
              <a:rPr lang="ko-KR" altLang="en-US" dirty="0" smtClean="0">
                <a:sym typeface="Wingdings" panose="05000000000000000000" pitchFamily="2" charset="2"/>
              </a:rPr>
              <a:t>에 뷰를 넣으면 그 중에서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하나의 뷰만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화면에 표시하는 간단한 기능이지만 자주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개의 뷰를 넣으면 </a:t>
            </a:r>
            <a:r>
              <a:rPr lang="en-US" altLang="ko-KR" dirty="0" smtClean="0">
                <a:sym typeface="Wingdings" panose="05000000000000000000" pitchFamily="2" charset="2"/>
              </a:rPr>
              <a:t>Stack</a:t>
            </a:r>
            <a:r>
              <a:rPr lang="ko-KR" altLang="en-US" dirty="0" smtClean="0">
                <a:sym typeface="Wingdings" panose="05000000000000000000" pitchFamily="2" charset="2"/>
              </a:rPr>
              <a:t>처럼 쌓이고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나중에 넣은 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가장 위에 있는 뷰를 보이지 않게 하면 그 다음 뷰가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보이게 하거나 보이지 않게 하는 속성이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Visibility(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가시성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visibility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b="1" dirty="0" smtClean="0">
                <a:sym typeface="Wingdings" panose="05000000000000000000" pitchFamily="2" charset="2"/>
              </a:rPr>
              <a:t>visible, invisible, gone </a:t>
            </a:r>
            <a:r>
              <a:rPr lang="ko-KR" altLang="en-US" dirty="0" smtClean="0">
                <a:sym typeface="Wingdings" panose="05000000000000000000" pitchFamily="2" charset="2"/>
              </a:rPr>
              <a:t>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자바로 코딩할 때는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setVisibility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시작하여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Hu024FrameLayout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log.joy.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1916832"/>
            <a:ext cx="5760640" cy="45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en-US" altLang="ko-KR" dirty="0">
                <a:sym typeface="Wingdings" panose="05000000000000000000" pitchFamily="2" charset="2"/>
              </a:rPr>
              <a:t>Tree</a:t>
            </a:r>
            <a:r>
              <a:rPr lang="ko-KR" altLang="en-US" dirty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>
                <a:sym typeface="Wingdings" panose="05000000000000000000" pitchFamily="2" charset="2"/>
              </a:rPr>
              <a:t>[Convert view]</a:t>
            </a:r>
            <a:r>
              <a:rPr lang="ko-KR" altLang="en-US" dirty="0">
                <a:sym typeface="Wingdings" panose="05000000000000000000" pitchFamily="2" charset="2"/>
              </a:rPr>
              <a:t>에서 선택하여 </a:t>
            </a:r>
            <a:r>
              <a:rPr lang="ko-KR" altLang="en-US" dirty="0" smtClean="0">
                <a:sym typeface="Wingdings" panose="05000000000000000000" pitchFamily="2" charset="2"/>
              </a:rPr>
              <a:t>수정할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[Attributes]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492896"/>
            <a:ext cx="7404891" cy="3168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365104"/>
            <a:ext cx="5425910" cy="22099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6528048" y="5809175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087888" y="3524560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91344" y="4293096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19736" y="4365104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08222" y="3520649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56240" y="5813097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 </a:t>
            </a:r>
            <a:r>
              <a:rPr lang="ko-KR" altLang="en-US" dirty="0" smtClean="0">
                <a:sym typeface="Wingdings" panose="05000000000000000000" pitchFamily="2" charset="2"/>
              </a:rPr>
              <a:t>기존에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en-US" altLang="ko-KR" dirty="0">
                <a:sym typeface="Wingdings" panose="05000000000000000000" pitchFamily="2" charset="2"/>
              </a:rPr>
              <a:t>TextView – Hello World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ko-KR" altLang="en-US" dirty="0">
                <a:sym typeface="Wingdings" panose="05000000000000000000" pitchFamily="2" charset="2"/>
              </a:rPr>
              <a:t>위쪽에 </a:t>
            </a:r>
            <a:r>
              <a:rPr lang="ko-KR" altLang="en-US" dirty="0" smtClean="0">
                <a:sym typeface="Wingdings" panose="05000000000000000000" pitchFamily="2" charset="2"/>
              </a:rPr>
              <a:t>버튼 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속성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text=</a:t>
            </a:r>
            <a:r>
              <a:rPr lang="en-US" altLang="ko-KR" b="1" dirty="0" smtClean="0">
                <a:sym typeface="Wingdings" panose="05000000000000000000" pitchFamily="2" charset="2"/>
              </a:rPr>
              <a:t>"Toggle Image", </a:t>
            </a:r>
            <a:r>
              <a:rPr lang="en-US" altLang="ko-KR" dirty="0" smtClean="0">
                <a:sym typeface="Wingdings" panose="05000000000000000000" pitchFamily="2" charset="2"/>
              </a:rPr>
              <a:t>layout_width=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layout_gravity=</a:t>
            </a:r>
            <a:r>
              <a:rPr lang="en-US" altLang="ko-KR" b="1" dirty="0" smtClean="0">
                <a:sym typeface="Wingdings" panose="05000000000000000000" pitchFamily="2" charset="2"/>
              </a:rPr>
              <a:t>center_horizontal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layout_margin=</a:t>
            </a:r>
            <a:r>
              <a:rPr lang="en-US" altLang="ko-KR" b="1" dirty="0" smtClean="0">
                <a:sym typeface="Wingdings" panose="05000000000000000000" pitchFamily="2" charset="2"/>
              </a:rPr>
              <a:t>16dp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이것은 버튼의 둘레의 바깥 쪽으로 최소한</a:t>
            </a:r>
            <a:r>
              <a:rPr lang="en-US" altLang="ko-KR" b="1" dirty="0" smtClean="0">
                <a:sym typeface="Wingdings" panose="05000000000000000000" pitchFamily="2" charset="2"/>
              </a:rPr>
              <a:t>16dp </a:t>
            </a:r>
            <a:r>
              <a:rPr lang="ko-KR" altLang="en-US" b="1" dirty="0" smtClean="0">
                <a:sym typeface="Wingdings" panose="05000000000000000000" pitchFamily="2" charset="2"/>
              </a:rPr>
              <a:t>만큼 </a:t>
            </a:r>
            <a:r>
              <a:rPr lang="en-US" altLang="ko-KR" b="1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줍니다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"Toggle Image"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hard-coded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노란색에 </a:t>
            </a:r>
            <a:r>
              <a:rPr lang="en-US" altLang="ko-KR" dirty="0" smtClean="0">
                <a:sym typeface="Wingdings" panose="05000000000000000000" pitchFamily="2" charset="2"/>
              </a:rPr>
              <a:t>Warning</a:t>
            </a:r>
            <a:r>
              <a:rPr lang="ko-KR" altLang="en-US" dirty="0" smtClean="0">
                <a:sym typeface="Wingdings" panose="05000000000000000000" pitchFamily="2" charset="2"/>
              </a:rPr>
              <a:t>이 여기저기 생깁니다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</a:t>
            </a:r>
            <a:r>
              <a:rPr lang="ko-KR" altLang="en-US" dirty="0" smtClean="0">
                <a:sym typeface="Wingdings" panose="05000000000000000000" pitchFamily="2" charset="2"/>
              </a:rPr>
              <a:t>파일에 이것을 제대로 설정해야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Warning(</a:t>
            </a:r>
            <a:r>
              <a:rPr lang="ko-KR" altLang="en-US" dirty="0" smtClean="0">
                <a:sym typeface="Wingdings" panose="05000000000000000000" pitchFamily="2" charset="2"/>
              </a:rPr>
              <a:t>노란 전구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"Extract string resource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택해 선택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입력</a:t>
            </a:r>
            <a:r>
              <a:rPr lang="en-US" altLang="ko-KR" dirty="0" smtClean="0">
                <a:sym typeface="Wingdings" panose="05000000000000000000" pitchFamily="2" charset="2"/>
              </a:rPr>
              <a:t>/OK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20468"/>
            <a:ext cx="4846740" cy="1836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320468"/>
            <a:ext cx="2339543" cy="3276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746" y="3185050"/>
            <a:ext cx="1900799" cy="3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 </a:t>
            </a:r>
            <a:r>
              <a:rPr lang="ko-KR" altLang="en-US" dirty="0">
                <a:sym typeface="Wingdings" panose="05000000000000000000" pitchFamily="2" charset="2"/>
              </a:rPr>
              <a:t>버튼 아래에 이미지를 </a:t>
            </a:r>
            <a:r>
              <a:rPr lang="ko-KR" altLang="en-US" dirty="0" smtClean="0">
                <a:sym typeface="Wingdings" panose="05000000000000000000" pitchFamily="2" charset="2"/>
              </a:rPr>
              <a:t>보여주기 위해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Layouts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 선택하여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84744"/>
            <a:ext cx="4536504" cy="43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 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폴더에 이미지 추가하기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이미지뷰에서 이미지를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파일들을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존재해야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이미지 파일들을 복사한 다음</a:t>
            </a:r>
            <a:r>
              <a:rPr lang="en-US" altLang="ko-KR" dirty="0">
                <a:sym typeface="Wingdings" panose="05000000000000000000" pitchFamily="2" charset="2"/>
              </a:rPr>
              <a:t>, drawable </a:t>
            </a:r>
            <a:r>
              <a:rPr lang="ko-KR" altLang="en-US" dirty="0">
                <a:sym typeface="Wingdings" panose="05000000000000000000" pitchFamily="2" charset="2"/>
              </a:rPr>
              <a:t>폴더 위에서 우 클릭하여 </a:t>
            </a:r>
            <a:r>
              <a:rPr lang="en-US" altLang="ko-KR" dirty="0">
                <a:sym typeface="Wingdings" panose="05000000000000000000" pitchFamily="2" charset="2"/>
              </a:rPr>
              <a:t>"Paste"(</a:t>
            </a:r>
            <a:r>
              <a:rPr lang="ko-KR" altLang="en-US" dirty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 탐색기에서 이미지 파일을 추가하려면 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~</a:t>
            </a:r>
            <a:r>
              <a:rPr lang="en-US" altLang="ko-KR" b="1" dirty="0" smtClean="0">
                <a:sym typeface="Wingdings" panose="05000000000000000000" pitchFamily="2" charset="2"/>
              </a:rPr>
              <a:t>/app/src/main/res/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이미지 파일 이름의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대소문자는</a:t>
            </a:r>
            <a:r>
              <a:rPr lang="ko-KR" altLang="en-US" b="1" dirty="0" smtClean="0">
                <a:sym typeface="Wingdings" panose="05000000000000000000" pitchFamily="2" charset="2"/>
              </a:rPr>
              <a:t> 구별할 수 없고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특수문자로는 </a:t>
            </a:r>
            <a:r>
              <a:rPr lang="en-US" altLang="ko-KR" b="1" dirty="0" smtClean="0">
                <a:sym typeface="Wingdings" panose="05000000000000000000" pitchFamily="2" charset="2"/>
              </a:rPr>
              <a:t>_ (</a:t>
            </a:r>
            <a:r>
              <a:rPr lang="ko-KR" altLang="en-US" b="1" dirty="0" err="1" smtClean="0">
                <a:sym typeface="Wingdings" panose="05000000000000000000" pitchFamily="2" charset="2"/>
              </a:rPr>
              <a:t>언더스코어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만 사용 가능합니다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55254" y="9015874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35760" y="8548124"/>
            <a:ext cx="288893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들 중에</a:t>
            </a:r>
            <a:endParaRPr lang="en-US" altLang="ko-KR" dirty="0" smtClean="0"/>
          </a:p>
          <a:p>
            <a:r>
              <a:rPr lang="ko-KR" altLang="en-US" dirty="0" smtClean="0"/>
              <a:t>위에 있는 것만 보이고 있음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6205219" y="8439039"/>
            <a:ext cx="391754" cy="218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5374"/>
            <a:ext cx="2402540" cy="37663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15480" y="4365104"/>
            <a:ext cx="1440160" cy="14401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7608" y="4670067"/>
            <a:ext cx="1612942" cy="276999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추가된 이미지 파일들 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2567608" y="4990419"/>
            <a:ext cx="318548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~/github/</a:t>
            </a:r>
            <a:r>
              <a:rPr lang="en-US" altLang="ko-KR" sz="1400" dirty="0" err="1" smtClean="0"/>
              <a:t>HuStarAS</a:t>
            </a:r>
            <a:r>
              <a:rPr lang="en-US" altLang="ko-KR" sz="1400" dirty="0" smtClean="0"/>
              <a:t>/images/ </a:t>
            </a:r>
            <a:r>
              <a:rPr lang="ko-KR" altLang="en-US" sz="1400" dirty="0" smtClean="0"/>
              <a:t>폴더에 </a:t>
            </a:r>
            <a:endParaRPr lang="en-US" altLang="ko-KR" sz="1400" dirty="0" smtClean="0"/>
          </a:p>
          <a:p>
            <a:r>
              <a:rPr lang="ko-KR" altLang="en-US" sz="1400" dirty="0" smtClean="0"/>
              <a:t>샘플 이미지들이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1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[File][New][New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메뉴로도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 화면 유형은 </a:t>
            </a:r>
            <a:r>
              <a:rPr lang="en-US" altLang="ko-KR" dirty="0" smtClean="0">
                <a:sym typeface="Wingdings" panose="05000000000000000000" pitchFamily="2" charset="2"/>
              </a:rPr>
              <a:t>EmptyActivity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Hu021LinearLayout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글자를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 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끌어다 </a:t>
            </a:r>
            <a:r>
              <a:rPr lang="en-US" altLang="ko-KR" dirty="0"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ym typeface="Wingdings" panose="05000000000000000000" pitchFamily="2" charset="2"/>
              </a:rPr>
              <a:t>아래 배치하면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에 있는 이미지들 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23950" y="6211669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 </a:t>
            </a:r>
          </a:p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67" y="1990559"/>
            <a:ext cx="4549534" cy="4686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960407"/>
            <a:ext cx="4367517" cy="46610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19864" y="5940566"/>
            <a:ext cx="3807453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크기가 다른 두 개의 이미지가 보입니다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만약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크기가 같다면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나중에 입력된 것만 보일 것입니다</a:t>
            </a:r>
            <a:endParaRPr lang="en-US" altLang="ko-KR" sz="1200" dirty="0" smtClean="0"/>
          </a:p>
          <a:p>
            <a:r>
              <a:rPr lang="ko-KR" altLang="en-US" sz="1200" dirty="0" smtClean="0"/>
              <a:t>이 때</a:t>
            </a:r>
            <a:r>
              <a:rPr lang="en-US" altLang="ko-KR" sz="1200" dirty="0" smtClean="0"/>
              <a:t>, visibility</a:t>
            </a:r>
            <a:r>
              <a:rPr lang="ko-KR" altLang="en-US" sz="1200" dirty="0" smtClean="0"/>
              <a:t>속성을 이용하여 이를 제어할 수 있습니다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298872" y="5611708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0665608" y="5334709"/>
            <a:ext cx="1200970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alexhonnold0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10665608" y="5986732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21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8: </a:t>
            </a:r>
            <a:r>
              <a:rPr lang="ko-KR" altLang="en-US" dirty="0" smtClean="0">
                <a:sym typeface="Wingdings" panose="05000000000000000000" pitchFamily="2" charset="2"/>
              </a:rPr>
              <a:t>먼저 추가한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b="1" dirty="0" smtClean="0">
                <a:sym typeface="Wingdings" panose="05000000000000000000" pitchFamily="2" charset="2"/>
              </a:rPr>
              <a:t>invisible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 추가한 </a:t>
            </a:r>
            <a:r>
              <a:rPr lang="ko-KR" altLang="en-US" dirty="0">
                <a:sym typeface="Wingdings" panose="05000000000000000000" pitchFamily="2" charset="2"/>
              </a:rPr>
              <a:t>것</a:t>
            </a:r>
            <a:r>
              <a:rPr lang="ko-KR" altLang="en-US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smtClean="0">
                <a:sym typeface="Wingdings" panose="05000000000000000000" pitchFamily="2" charset="2"/>
              </a:rPr>
              <a:t>visible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나중에 추가한 이미지만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자바 소스 코드에서 버튼을 누를 때마다 두 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가 갖고 있는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바꿔주면 두 개의 이미지가 서로 전환되는 효과를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385632"/>
            <a:ext cx="6073666" cy="313971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717282" y="3385632"/>
            <a:ext cx="3185436" cy="3139712"/>
            <a:chOff x="8424481" y="2307857"/>
            <a:chExt cx="3185436" cy="31397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481" y="2307857"/>
              <a:ext cx="3185436" cy="313971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616280" y="3666621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616280" y="4869160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toggle_image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91944" y="2780928"/>
            <a:ext cx="6120680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FrameLayout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="invisible"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="@drawable/alexhonnold" 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="@drawable/alexhonnold0"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&lt;/LinearLayout&gt;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9: </a:t>
            </a:r>
            <a:r>
              <a:rPr lang="ko-KR" altLang="en-US" dirty="0" smtClean="0">
                <a:sym typeface="Wingdings" panose="05000000000000000000" pitchFamily="2" charset="2"/>
              </a:rPr>
              <a:t>이제 앱을 실행해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그림이 나타나면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조정하십시오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아무 반응이 없을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이 작업을 해야 할 차례입니다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385" y="1412776"/>
            <a:ext cx="2851729" cy="51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10: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 소스코드를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아직은 내용이 어렵겠지만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설명이 나중에 도움 되길</a:t>
            </a:r>
            <a:r>
              <a:rPr lang="en-US" altLang="ko-KR" dirty="0" smtClean="0">
                <a:sym typeface="Wingdings" panose="05000000000000000000" pitchFamily="2" charset="2"/>
              </a:rPr>
              <a:t>...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418" y="1269504"/>
            <a:ext cx="816888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imageView2;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if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b="1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b="1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9998" y="1972176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뷰를 저장할 변수를 선언한 것이며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내에서 전역변수처럼 다룰 수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99999" y="4318310"/>
            <a:ext cx="3596401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 우리가 추가하는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버튼을 클릭하면 이 메소드가 호출됩니다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따라서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이미지를 바꾸어 보여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주는 코드를 이곳에 작성합니다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어느 이미지가 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visible</a:t>
            </a:r>
            <a:r>
              <a:rPr lang="ko-KR" altLang="en-US" sz="1400" dirty="0" smtClean="0">
                <a:sym typeface="Wingdings" panose="05000000000000000000" pitchFamily="2" charset="2"/>
              </a:rPr>
              <a:t>인지 체크하고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서로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visibility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속성을 바꾸어 주면 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099998" y="3369250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뷰의 </a:t>
            </a:r>
            <a:r>
              <a:rPr lang="en-US" altLang="ko-KR" sz="1400" dirty="0" smtClean="0">
                <a:sym typeface="Wingdings" panose="05000000000000000000" pitchFamily="2" charset="2"/>
              </a:rPr>
              <a:t>Object id(</a:t>
            </a:r>
            <a:r>
              <a:rPr lang="ko-KR" altLang="en-US" sz="1400" dirty="0" smtClean="0">
                <a:sym typeface="Wingdings" panose="05000000000000000000" pitchFamily="2" charset="2"/>
              </a:rPr>
              <a:t>메모리 주소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찾아내서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코딩에 사용합니다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9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누를 때마다 이미지가 바뀌는 화면을 볼 수 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는 제대로 컴파일이 되었다면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다음은 버튼을 </a:t>
            </a:r>
            <a:r>
              <a:rPr lang="ko-KR" altLang="en-US" dirty="0">
                <a:sym typeface="Wingdings" panose="05000000000000000000" pitchFamily="2" charset="2"/>
              </a:rPr>
              <a:t>클릭했을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이미지를 바꾸어주는 </a:t>
            </a:r>
            <a:r>
              <a:rPr lang="ko-KR" altLang="en-US" dirty="0" smtClean="0">
                <a:sym typeface="Wingdings" panose="05000000000000000000" pitchFamily="2" charset="2"/>
              </a:rPr>
              <a:t>이미지를 바꾸어 주는 </a:t>
            </a: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메소드가 호출이 되었나요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메소드가 </a:t>
            </a:r>
            <a:r>
              <a:rPr lang="ko-KR" altLang="en-US" dirty="0">
                <a:sym typeface="Wingdings" panose="05000000000000000000" pitchFamily="2" charset="2"/>
              </a:rPr>
              <a:t>호출되었는지 어떻게 확인할 수 있을까요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4487" y="1903216"/>
            <a:ext cx="6199220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"onCreate()");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findViewById(R.id.imageView2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"onCreate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");</a:t>
            </a:r>
            <a:endParaRPr lang="en-US" altLang="ko-KR" sz="14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1914977"/>
            <a:ext cx="488513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Debugger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사용하거나 혹은 코드에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Log.d</a:t>
            </a:r>
            <a:r>
              <a:rPr lang="en-US" altLang="ko-KR" sz="1400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삽입하고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를 통해 체크할 수도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48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한 가지 더 설정해야 할 것은 로그 메시지들 중에서 우리가 원하는 메시지만 필터링하는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Edit Filter Configuration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HuStar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"Image Toggle"</a:t>
            </a:r>
            <a:r>
              <a:rPr lang="ko-KR" altLang="en-US" dirty="0" smtClean="0">
                <a:sym typeface="Wingdings" panose="05000000000000000000" pitchFamily="2" charset="2"/>
              </a:rPr>
              <a:t>버튼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logcat</a:t>
            </a:r>
            <a:r>
              <a:rPr lang="ko-KR" altLang="en-US" dirty="0" smtClean="0">
                <a:sym typeface="Wingdings" panose="05000000000000000000" pitchFamily="2" charset="2"/>
              </a:rPr>
              <a:t>창에 다음과 같이 출력이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4272504"/>
            <a:ext cx="5688632" cy="22473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39084"/>
            <a:ext cx="6530906" cy="1272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1778471"/>
            <a:ext cx="3375953" cy="191278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120336" y="2060848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20336" y="2446832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메시지가 출력이 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메소드를 호출하지 않는다는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버그를 찾았으니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설정하거나 혹은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속성의 풀다운 메뉴를 클릭하고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MainActivity/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140968"/>
            <a:ext cx="9645088" cy="335556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11424" y="4725144"/>
            <a:ext cx="338437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12424" y="4991699"/>
            <a:ext cx="64408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[Image Toggle]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클릭하면서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정상적으로 실행된 결과는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46" y="2945302"/>
            <a:ext cx="1996613" cy="35512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10" y="2945302"/>
            <a:ext cx="2039243" cy="3551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2" y="2645452"/>
            <a:ext cx="602794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Containers  ScrollView/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는 추가된 뷰 영역이 한 화면에 다 보이지 않을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단순히 </a:t>
            </a:r>
            <a:r>
              <a:rPr lang="ko-KR" altLang="en-US" dirty="0" err="1" smtClean="0">
                <a:sym typeface="Wingdings" panose="05000000000000000000" pitchFamily="2" charset="2"/>
              </a:rPr>
              <a:t>스크롤뷰를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그 안에 뷰를 넣으면 스크롤이 생기게 됩니다</a:t>
            </a:r>
            <a:r>
              <a:rPr lang="en-US" altLang="ko-KR" dirty="0" smtClean="0">
                <a:sym typeface="Wingdings" panose="05000000000000000000" pitchFamily="2" charset="2"/>
              </a:rPr>
              <a:t>. (ScrollView is vertical by default)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패키지 이름으로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~/app/res/drawable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두 이미지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추가해 </a:t>
            </a:r>
            <a:r>
              <a:rPr lang="ko-KR" altLang="en-US" dirty="0">
                <a:sym typeface="Wingdings" panose="05000000000000000000" pitchFamily="2" charset="2"/>
              </a:rPr>
              <a:t>주십시오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github/</a:t>
            </a:r>
            <a:r>
              <a:rPr lang="en-US" altLang="ko-KR" dirty="0" err="1">
                <a:sym typeface="Wingdings" panose="05000000000000000000" pitchFamily="2" charset="2"/>
              </a:rPr>
              <a:t>HuStarAS</a:t>
            </a:r>
            <a:r>
              <a:rPr lang="en-US" altLang="ko-KR" dirty="0">
                <a:sym typeface="Wingdings" panose="05000000000000000000" pitchFamily="2" charset="2"/>
              </a:rPr>
              <a:t>/images/</a:t>
            </a:r>
            <a:r>
              <a:rPr lang="en-US" altLang="ko-KR" b="1" dirty="0">
                <a:sym typeface="Wingdings" panose="05000000000000000000" pitchFamily="2" charset="2"/>
              </a:rPr>
              <a:t>image01.jpg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 smtClean="0">
                <a:sym typeface="Wingdings" panose="05000000000000000000" pitchFamily="2" charset="2"/>
              </a:rPr>
              <a:t>image02.jpg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파일 탐색기에서 두 이미지를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drawable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폴더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Paste(</a:t>
            </a:r>
            <a:r>
              <a:rPr lang="ko-KR" altLang="en-US" dirty="0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화면을 구성해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356992"/>
            <a:ext cx="6210838" cy="301778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67408" y="5373216"/>
            <a:ext cx="2160240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Linear 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b="1" dirty="0" smtClean="0">
                <a:sym typeface="Wingdings" panose="05000000000000000000" pitchFamily="2" charset="2"/>
              </a:rPr>
              <a:t>을 선택하여 우클릭해서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나타나는 메뉴에서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나타나는 대화상자에서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[Apply]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(Attributes)</a:t>
            </a:r>
            <a:r>
              <a:rPr lang="ko-KR" altLang="en-US" dirty="0" smtClean="0">
                <a:sym typeface="Wingdings" panose="05000000000000000000" pitchFamily="2" charset="2"/>
              </a:rPr>
              <a:t>창에 나타나는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선택하거나 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우 클릭해서 수정할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00928"/>
            <a:ext cx="7874199" cy="35930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71952" y="3140968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19736" y="3933056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19736" y="4869160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06912" y="5805264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스크롤 뷰는 기본적으로 수직 방향의 스크롤을 지원합니다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 방향의 스크롤을 사용하려면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 레이아웃에서는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에 설정된 이미지가 큰 경우가 많으므로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수평과 수직 스크롤 모두 나타내도록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그 안에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추가할 때 디폴트로 추가되는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우리는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사용하므로</a:t>
            </a:r>
            <a:r>
              <a:rPr lang="en-US" altLang="ko-KR" dirty="0" smtClean="0">
                <a:sym typeface="Wingdings" panose="05000000000000000000" pitchFamily="2" charset="2"/>
              </a:rPr>
              <a:t>, 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추가하면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설정되지만</a:t>
            </a:r>
            <a:r>
              <a:rPr lang="en-US" altLang="ko-KR" dirty="0" smtClean="0">
                <a:sym typeface="Wingdings" panose="05000000000000000000" pitchFamily="2" charset="2"/>
              </a:rPr>
              <a:t>, ScrollView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부여되지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id=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2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altLang="ko-KR" sz="1200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3501008"/>
            <a:ext cx="3158117" cy="23042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02727" y="3162996"/>
            <a:ext cx="6098485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"@+id/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android:id="@+id/imageView"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400" dirty="0">
                <a:latin typeface="Consolas" panose="020B0609020204030204" pitchFamily="49" charset="0"/>
              </a:rPr>
              <a:t>="@drawable/image01"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&lt;/ScrollView&gt;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</a:t>
            </a:r>
            <a:r>
              <a:rPr lang="ko-KR" altLang="en-US" sz="1600" dirty="0" smtClean="0">
                <a:latin typeface="Consolas" panose="020B0609020204030204" pitchFamily="49" charset="0"/>
              </a:rPr>
              <a:t>바꾸기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7968" y="2710878"/>
            <a:ext cx="62484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HorizontalScrollView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id/imageView"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ScrollView&gt;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&lt;/</a:t>
            </a:r>
            <a:r>
              <a:rPr lang="en-US" altLang="ko-KR" sz="16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03912" y="1587079"/>
            <a:ext cx="593122" cy="761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97034" y="1417802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[</a:t>
            </a:r>
            <a:r>
              <a:rPr lang="ko-KR" altLang="en-US" sz="1600" dirty="0" smtClean="0">
                <a:solidFill>
                  <a:srgbClr val="C00000"/>
                </a:solidFill>
              </a:rPr>
              <a:t>이미지 바꾸기</a:t>
            </a:r>
            <a:r>
              <a:rPr lang="en-US" altLang="ko-KR" sz="1600" dirty="0" smtClean="0">
                <a:solidFill>
                  <a:srgbClr val="C00000"/>
                </a:solidFill>
              </a:rPr>
              <a:t>]</a:t>
            </a:r>
            <a:r>
              <a:rPr lang="ko-KR" altLang="en-US" sz="1600" dirty="0" smtClean="0">
                <a:solidFill>
                  <a:srgbClr val="C00000"/>
                </a:solidFill>
              </a:rPr>
              <a:t> 버튼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3672" y="4029643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04978" y="3011402"/>
            <a:ext cx="507046" cy="1012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43672" y="4439919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수직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04978" y="3873825"/>
            <a:ext cx="795078" cy="6979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43672" y="4849488"/>
            <a:ext cx="2605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이미지를 보여주는 이미지뷰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 flipV="1">
            <a:off x="5748872" y="4810845"/>
            <a:ext cx="1355240" cy="2079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551384" y="5677364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0044433" y="2266371"/>
            <a:ext cx="576064" cy="1724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06380" y="1994579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ScrollView Object ID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755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BitmapDrawable bitmap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 dirty="0" smtClean="0">
                <a:latin typeface="Consolas" panose="020B0609020204030204" pitchFamily="49" charset="0"/>
              </a:rPr>
              <a:t/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 smtClean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2024" y="3572196"/>
            <a:ext cx="3414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         레이아웃에 정의된 뷰 객체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6080" y="400506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수평스크롤바 사용 기능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3326" y="4682004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리소스의 이미지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6435" y="5626476"/>
            <a:ext cx="3158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 리소스와 이미지 크기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52184" y="5301208"/>
            <a:ext cx="504056" cy="72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256240" y="5154240"/>
            <a:ext cx="2898550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908720"/>
            <a:ext cx="873924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(View </a:t>
            </a:r>
            <a:r>
              <a:rPr lang="en-US" altLang="ko-KR" sz="1600" dirty="0">
                <a:latin typeface="Consolas" panose="020B0609020204030204" pitchFamily="49" charset="0"/>
              </a:rPr>
              <a:t>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Resources </a:t>
            </a:r>
            <a:r>
              <a:rPr lang="en-US" altLang="ko-KR" sz="1600" dirty="0">
                <a:latin typeface="Consolas" panose="020B0609020204030204" pitchFamily="49" charset="0"/>
              </a:rPr>
              <a:t>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05455" y="1368758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다른 이미지 리소스로 변경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968208" y="1112771"/>
            <a:ext cx="504056" cy="372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472264" y="893795"/>
            <a:ext cx="2940228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화면들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849660"/>
            <a:ext cx="1124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이미지를 상하좌우로 </a:t>
            </a:r>
            <a:r>
              <a:rPr lang="en-US" altLang="ko-KR" dirty="0" smtClean="0">
                <a:sym typeface="Wingdings" panose="05000000000000000000" pitchFamily="2" charset="2"/>
              </a:rPr>
              <a:t>Scroll</a:t>
            </a:r>
            <a:r>
              <a:rPr lang="ko-KR" altLang="en-US" dirty="0" smtClean="0">
                <a:sym typeface="Wingdings" panose="05000000000000000000" pitchFamily="2" charset="2"/>
              </a:rPr>
              <a:t>할 수 있는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관찰</a:t>
            </a:r>
            <a:r>
              <a:rPr lang="en-US" altLang="ko-KR" dirty="0" smtClean="0">
                <a:sym typeface="Wingdings" panose="05000000000000000000" pitchFamily="2" charset="2"/>
              </a:rPr>
              <a:t>: 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번째 이미지로 돌아갈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만족스럽지 않겠죠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해결하는 것이 다음 미션입니다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(Hu025ScrollView)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1: </a:t>
            </a:r>
            <a:r>
              <a:rPr lang="ko-KR" altLang="en-US" dirty="0" smtClean="0"/>
              <a:t>프로젝트를 다른 이름으로 복사하기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이름을 변경하는 것도 같은 방법으로 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프로젝트를 복사하는 방법을 익혀두면 참 편리할 때가 많습니다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슬라이드 내용을 참조하여 </a:t>
            </a:r>
            <a:r>
              <a:rPr lang="en-US" altLang="ko-KR" b="1" dirty="0" smtClean="0"/>
              <a:t>Hu025ScrollView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</a:t>
            </a:r>
            <a:r>
              <a:rPr lang="en-US" altLang="ko-KR" b="1" dirty="0" smtClean="0"/>
              <a:t>Hu025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en-US" altLang="ko-KR" b="1" dirty="0" smtClean="0"/>
              <a:t>ScrollView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프로젝트를 생성합니다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package name</a:t>
            </a:r>
            <a:r>
              <a:rPr lang="ko-KR" altLang="en-US" dirty="0" smtClean="0"/>
              <a:t>은 이전과 같이 </a:t>
            </a:r>
            <a:r>
              <a:rPr lang="en-US" altLang="ko-KR" dirty="0" smtClean="0"/>
              <a:t>org.joy.layout</a:t>
            </a:r>
            <a:r>
              <a:rPr lang="ko-KR" altLang="en-US" dirty="0" smtClean="0"/>
              <a:t>를 유지하면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b="1" dirty="0" smtClean="0"/>
              <a:t>복사하는 프로젝트들이 서로 같은 패키지 이름을 유지하게 되면</a:t>
            </a:r>
            <a:r>
              <a:rPr lang="en-US" altLang="ko-KR" b="1" dirty="0" smtClean="0"/>
              <a:t>, res/values/strings.xml 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settings.gradle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파일만 수정하면 되므로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프로젝트를 서로 복사하는 일이 간편 해집니다</a:t>
            </a:r>
            <a:r>
              <a:rPr lang="en-US" altLang="ko-KR" b="1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 new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Start Android Studio and close all projects, </a:t>
            </a: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en-US" altLang="ko-KR" dirty="0" smtClean="0">
                <a:sym typeface="Wingdings" panose="05000000000000000000" pitchFamily="2" charset="2"/>
              </a:rPr>
              <a:t>any.  Select "Open an existing project".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Select your new copied project (not from history) but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by browsing the new directory name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To </a:t>
            </a:r>
            <a:r>
              <a:rPr lang="en-US" altLang="ko-KR" dirty="0">
                <a:sym typeface="Wingdings" panose="05000000000000000000" pitchFamily="2" charset="2"/>
              </a:rPr>
              <a:t>change the package name, go to </a:t>
            </a:r>
            <a:r>
              <a:rPr lang="en-US" altLang="ko-KR" dirty="0" smtClean="0">
                <a:sym typeface="Wingdings" panose="05000000000000000000" pitchFamily="2" charset="2"/>
              </a:rPr>
              <a:t>[src] [main</a:t>
            </a:r>
            <a:r>
              <a:rPr lang="en-US" altLang="ko-KR" dirty="0">
                <a:sym typeface="Wingdings" panose="05000000000000000000" pitchFamily="2" charset="2"/>
              </a:rPr>
              <a:t>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settings.gradle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Run [Sync Project with gradle files]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71864" y="5202351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6630" y="3501008"/>
            <a:ext cx="304442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이름을 바꾸지 않는다면</a:t>
            </a:r>
            <a:r>
              <a:rPr lang="en-US" altLang="ko-KR" sz="1400" dirty="0" smtClean="0"/>
              <a:t>,</a:t>
            </a:r>
            <a:br>
              <a:rPr lang="en-US" altLang="ko-KR" sz="1400" dirty="0" smtClean="0"/>
            </a:br>
            <a:r>
              <a:rPr lang="en-US" altLang="ko-KR" sz="1400" dirty="0" smtClean="0"/>
              <a:t>(5) &amp; (7)</a:t>
            </a:r>
            <a:r>
              <a:rPr lang="ko-KR" altLang="en-US" sz="1400" dirty="0" smtClean="0"/>
              <a:t>수정하고</a:t>
            </a:r>
            <a:r>
              <a:rPr lang="en-US" altLang="ko-KR" sz="1400" dirty="0" smtClean="0"/>
              <a:t>, (8)</a:t>
            </a:r>
            <a:r>
              <a:rPr lang="ko-KR" altLang="en-US" sz="1400" dirty="0" smtClean="0"/>
              <a:t>만 실행합니다</a:t>
            </a:r>
            <a:r>
              <a:rPr lang="en-US" altLang="ko-KR" sz="1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95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이제는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</a:t>
            </a:r>
            <a:r>
              <a:rPr lang="en-US" altLang="ko-KR" dirty="0"/>
              <a:t>2</a:t>
            </a:r>
            <a:r>
              <a:rPr lang="en-US" altLang="ko-KR" dirty="0" smtClean="0"/>
              <a:t>: MainActivity.java </a:t>
            </a:r>
            <a:r>
              <a:rPr lang="ko-KR" altLang="en-US" dirty="0" smtClean="0"/>
              <a:t>파일만 수정하면 됩니다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좌측 상단의 팔레트에서 버튼 세 개를 순서대로 배치합니다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자동으로 </a:t>
            </a:r>
            <a:r>
              <a:rPr lang="en-US" altLang="ko-KR" b="1" dirty="0" smtClean="0">
                <a:sym typeface="Wingdings" panose="05000000000000000000" pitchFamily="2" charset="2"/>
              </a:rPr>
              <a:t>button, </a:t>
            </a:r>
            <a:r>
              <a:rPr lang="en-US" altLang="ko-KR" b="1" dirty="0">
                <a:sym typeface="Wingdings" panose="05000000000000000000" pitchFamily="2" charset="2"/>
              </a:rPr>
              <a:t>button2, button3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위에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이 입력되어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원본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파일을 열어 확인해 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608398"/>
            <a:ext cx="6891189" cy="40940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028689" y="3526617"/>
            <a:ext cx="165618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27448" y="5013176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bitmap01, bitmap02;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"&lt;onCreate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176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(BitmapDrawable bitmap)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>
                <a:latin typeface="Consolas" panose="020B0609020204030204" pitchFamily="49" charset="0"/>
              </a:rPr>
              <a:t>(bitmap);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여러분에게 주어진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Joy021Views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프로젝트에서는 </a:t>
            </a:r>
            <a:r>
              <a:rPr lang="en-US" altLang="ko-KR" dirty="0" smtClean="0">
                <a:sym typeface="Wingdings" panose="05000000000000000000" pitchFamily="2" charset="2"/>
              </a:rPr>
              <a:t>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사용하여 다음과 같이 화면을 구성하고 이미지 하나를 보여주고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실행해보고 코드를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있는 버튼이 아무런 반응을 하지 않도록 코드가 주어졌습니다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버튼을 클릭할 때마다 이미지 위치를 위 혹은 아래로 바꾸도록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870077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870077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870076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다음을 알아 둡시다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컨테이너나 다른 뷰와의 상대적인 위치를 이용해 뷰의 위치를 결정할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아래 쪽에 또 다른 버튼을 배치하고 싶을 때 이미 추가되어 있는 버튼의 아래쪽에 붙여 달라는 속성을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요즈음</a:t>
            </a:r>
            <a:r>
              <a:rPr lang="en-US" altLang="ko-KR" dirty="0" smtClean="0">
                <a:sym typeface="Wingdings" panose="05000000000000000000" pitchFamily="2" charset="2"/>
              </a:rPr>
              <a:t>, 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으로 대부분 대체할 수 있어서</a:t>
            </a:r>
            <a:r>
              <a:rPr lang="en-US" altLang="ko-KR" dirty="0" smtClean="0">
                <a:sym typeface="Wingdings" panose="05000000000000000000" pitchFamily="2" charset="2"/>
              </a:rPr>
              <a:t>, RelativeLayout</a:t>
            </a:r>
            <a:r>
              <a:rPr lang="ko-KR" altLang="en-US" dirty="0" smtClean="0">
                <a:sym typeface="Wingdings" panose="05000000000000000000" pitchFamily="2" charset="2"/>
              </a:rPr>
              <a:t>을 많이 사용하지 않지만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예전의 코드들을 이해하려면 조금은 알아야합니다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dirty="0" smtClean="0">
                <a:sym typeface="Wingdings" panose="05000000000000000000" pitchFamily="2" charset="2"/>
              </a:rPr>
              <a:t> 이미지를 설정하는 가장 간단한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또 다른 방법은 </a:t>
            </a:r>
            <a:r>
              <a:rPr lang="en-US" altLang="ko-KR" dirty="0" err="1" smtClean="0">
                <a:sym typeface="Wingdings" panose="05000000000000000000" pitchFamily="2" charset="2"/>
              </a:rPr>
              <a:t>setImageDrawable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 이벤트가 일어날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실행해야 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지정하는 함수 즉 </a:t>
            </a:r>
            <a:r>
              <a:rPr lang="en-US" altLang="ko-KR" dirty="0" err="1" smtClean="0">
                <a:sym typeface="Wingdings" panose="05000000000000000000" pitchFamily="2" charset="2"/>
              </a:rPr>
              <a:t>EventHandler</a:t>
            </a:r>
            <a:r>
              <a:rPr lang="ko-KR" altLang="en-US" dirty="0" smtClean="0">
                <a:sym typeface="Wingdings" panose="05000000000000000000" pitchFamily="2" charset="2"/>
              </a:rPr>
              <a:t>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 사용자가 화살표 버튼을 클릭할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메소드를 여기서 등록하는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호출할 메소드를 </a:t>
            </a:r>
            <a:r>
              <a:rPr lang="en-US" altLang="ko-KR" dirty="0" smtClean="0">
                <a:sym typeface="Wingdings" panose="05000000000000000000" pitchFamily="2" charset="2"/>
              </a:rPr>
              <a:t>hard-coded </a:t>
            </a:r>
            <a:r>
              <a:rPr lang="ko-KR" altLang="en-US" dirty="0" smtClean="0">
                <a:sym typeface="Wingdings" panose="05000000000000000000" pitchFamily="2" charset="2"/>
              </a:rPr>
              <a:t>할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invalidate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뷰에 내용을 변경하여서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화면을 그려야 할 때 호출하는 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"redraw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en-US" altLang="ko-KR" dirty="0" smtClean="0">
                <a:sym typeface="Wingdings" panose="05000000000000000000" pitchFamily="2" charset="2"/>
              </a:rPr>
              <a:t>screen"</a:t>
            </a:r>
            <a:r>
              <a:rPr lang="ko-KR" altLang="en-US" dirty="0" smtClean="0">
                <a:sym typeface="Wingdings" panose="05000000000000000000" pitchFamily="2" charset="2"/>
              </a:rPr>
              <a:t>의 기능이며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뷰의 </a:t>
            </a:r>
            <a:r>
              <a:rPr lang="en-US" altLang="ko-KR" dirty="0" err="1" smtClean="0">
                <a:sym typeface="Wingdings" panose="05000000000000000000" pitchFamily="2" charset="2"/>
              </a:rPr>
              <a:t>onDraw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호출하게 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수정하여 이미지를 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아래로 번갈아 가면서 보여주도록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</a:t>
            </a:r>
            <a:r>
              <a:rPr lang="ko-KR" altLang="en-US" dirty="0" smtClean="0">
                <a:sym typeface="Wingdings" panose="05000000000000000000" pitchFamily="2" charset="2"/>
              </a:rPr>
              <a:t>를 참조할 수 있는 변수가 필요하고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현재 화면의 위쪽에 이미지가 있는지 아래쪽에 있는지를 표시하는 변수도 하나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ImageView imageView1;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Boolean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= false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imageMove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값에 따라 이미지를 어디에 그릴 것인지 판단하는 코드가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09" y="2996951"/>
            <a:ext cx="2000258" cy="3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5" y="3023461"/>
            <a:ext cx="2011713" cy="34972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83" y="3017270"/>
            <a:ext cx="2015643" cy="3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현재 코드는 처음에 이미지없이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디폴트로 이미지를 위의 이미지 뷰에 보여주고 시작하도록 코드를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원리를 이해하십시오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ko-KR" altLang="en-US" dirty="0" smtClean="0">
                <a:sym typeface="Wingdings" panose="05000000000000000000" pitchFamily="2" charset="2"/>
              </a:rPr>
              <a:t>을 좀 작게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페이지의 정보가 도움이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07355"/>
            <a:ext cx="2278414" cy="398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307355"/>
            <a:ext cx="2304256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custom button (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ko-KR" altLang="en-US" dirty="0">
                <a:sym typeface="Wingdings" panose="05000000000000000000" pitchFamily="2" charset="2"/>
              </a:rPr>
              <a:t>나 만의 이미지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교체 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유형으로 </a:t>
            </a:r>
            <a:r>
              <a:rPr lang="en-US" altLang="ko-KR" dirty="0" smtClean="0">
                <a:sym typeface="Wingdings" panose="05000000000000000000" pitchFamily="2" charset="2"/>
              </a:rPr>
              <a:t>[Action Bar and Tab Icons]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Clip Art</a:t>
            </a:r>
            <a:r>
              <a:rPr lang="ko-KR" altLang="en-US" dirty="0" smtClean="0">
                <a:sym typeface="Wingdings" panose="05000000000000000000" pitchFamily="2" charset="2"/>
              </a:rPr>
              <a:t>를 클릭하여 </a:t>
            </a:r>
            <a:r>
              <a:rPr lang="en-US" altLang="ko-KR" dirty="0" smtClean="0">
                <a:sym typeface="Wingdings" panose="05000000000000000000" pitchFamily="2" charset="2"/>
              </a:rPr>
              <a:t>icons </a:t>
            </a:r>
            <a:r>
              <a:rPr lang="ko-KR" altLang="en-US" dirty="0" smtClean="0">
                <a:sym typeface="Wingdings" panose="05000000000000000000" pitchFamily="2" charset="2"/>
              </a:rPr>
              <a:t>창을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>
                <a:sym typeface="Wingdings" panose="05000000000000000000" pitchFamily="2" charset="2"/>
              </a:rPr>
              <a:t>알맞은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3351" y="2925138"/>
            <a:ext cx="7485461" cy="3594725"/>
            <a:chOff x="652254" y="1658409"/>
            <a:chExt cx="7531978" cy="3765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54" y="1658409"/>
              <a:ext cx="7531978" cy="37659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18243" y="166811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(1)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0782" y="1949065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(2)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3033" y="2329943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(3)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64152" y="411032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(4)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07" y="4078785"/>
            <a:ext cx="3717753" cy="2375944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9966259" y="5297032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75807" y="3451413"/>
            <a:ext cx="2619628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</a:t>
            </a:r>
            <a:r>
              <a:rPr lang="en-US" altLang="ko-KR" sz="1400" dirty="0" smtClean="0"/>
              <a:t>icons</a:t>
            </a:r>
            <a:r>
              <a:rPr lang="ko-KR" altLang="en-US" sz="1400" dirty="0" smtClean="0"/>
              <a:t>들이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생성된 것을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0" name="왼쪽 화살표 19"/>
          <p:cNvSpPr/>
          <p:nvPr/>
        </p:nvSpPr>
        <p:spPr>
          <a:xfrm>
            <a:off x="10372454" y="4722500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latin typeface="Consolas" panose="020B0609020204030204" pitchFamily="49" charset="0"/>
              </a:rPr>
              <a:t>RelativeLayout xmlns:android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android:layout_above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android:layout_alignParentTop</a:t>
            </a:r>
            <a:r>
              <a:rPr lang="en-US" altLang="ko-KR" sz="1200" dirty="0">
                <a:latin typeface="Consolas" panose="020B0609020204030204" pitchFamily="49" charset="0"/>
              </a:rPr>
              <a:t>="true"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android:id="@+id/imageView1"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android:scrollbars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horizontal|vertical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16080" y="1070115"/>
            <a:ext cx="489654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android:layout_centerInParent</a:t>
            </a:r>
            <a:r>
              <a:rPr lang="en-US" altLang="ko-KR" sz="1200" dirty="0">
                <a:latin typeface="Consolas" panose="020B0609020204030204" pitchFamily="49" charset="0"/>
              </a:rPr>
              <a:t>="true"&gt;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android:layout_width="120dp"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android:layout_gravity="center"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</a:t>
            </a:r>
            <a:r>
              <a:rPr lang="en-US" altLang="ko-KR" sz="1200" dirty="0" err="1">
                <a:latin typeface="Consolas" panose="020B0609020204030204" pitchFamily="49" charset="0"/>
              </a:rPr>
              <a:t>drawable</a:t>
            </a:r>
            <a:r>
              <a:rPr lang="en-US" altLang="ko-KR" sz="1200" dirty="0"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latin typeface="Consolas" panose="020B0609020204030204" pitchFamily="49" charset="0"/>
              </a:rPr>
              <a:t>ic_move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tools:ignore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VectorDrawableCompat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&lt;/LinearLayout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android:layout_below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200" dirty="0">
                <a:latin typeface="Consolas" panose="020B0609020204030204" pitchFamily="49" charset="0"/>
              </a:rPr>
              <a:t>="true" 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1892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MainActivity extends AppCompatActivity{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2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2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2620" y="3075535"/>
            <a:ext cx="532859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latin typeface="Consolas" panose="020B0609020204030204" pitchFamily="49" charset="0"/>
              </a:rPr>
              <a:t>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 ends");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91944" y="2192935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295800" y="2581052"/>
            <a:ext cx="1296144" cy="1130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프로젝트를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Joy022PlaceHolder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org.joy.widget </a:t>
            </a:r>
            <a:r>
              <a:rPr lang="ko-KR" altLang="en-US" dirty="0" smtClean="0">
                <a:sym typeface="Wingdings" panose="05000000000000000000" pitchFamily="2" charset="2"/>
              </a:rPr>
              <a:t>이라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4448835"/>
            <a:ext cx="3600400" cy="2047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24" y="2924944"/>
            <a:ext cx="2051879" cy="35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에뮬레이터로 실행하면 디자인 화면에서 보이는 것처럼 세개의 버튼이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정리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프로젝트 만들면 </a:t>
            </a:r>
            <a:r>
              <a:rPr lang="en-US" altLang="ko-KR" dirty="0" smtClean="0">
                <a:sym typeface="Wingdings" panose="05000000000000000000" pitchFamily="2" charset="2"/>
              </a:rPr>
              <a:t>XML Layout </a:t>
            </a:r>
            <a:r>
              <a:rPr lang="ko-KR" altLang="en-US" dirty="0" smtClean="0">
                <a:sym typeface="Wingdings" panose="05000000000000000000" pitchFamily="2" charset="2"/>
              </a:rPr>
              <a:t>파일이 생깁니다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자동으로 설정이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이것을 변경하려면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좌측 하단의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기존의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우클릭하여 메뉴에서 </a:t>
            </a:r>
            <a:r>
              <a:rPr lang="en-US" altLang="ko-KR" dirty="0" smtClean="0">
                <a:sym typeface="Wingdings" panose="05000000000000000000" pitchFamily="2" charset="2"/>
              </a:rPr>
              <a:t> 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을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</a:t>
            </a:r>
            <a:r>
              <a:rPr lang="ko-KR" altLang="en-US" dirty="0" smtClean="0">
                <a:sym typeface="Wingdings" panose="05000000000000000000" pitchFamily="2" charset="2"/>
              </a:rPr>
              <a:t> 혹은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</a:t>
            </a:r>
            <a:r>
              <a:rPr lang="ko-KR" altLang="en-US" dirty="0" smtClean="0">
                <a:sym typeface="Wingdings" panose="05000000000000000000" pitchFamily="2" charset="2"/>
              </a:rPr>
              <a:t>로 할지 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horizontal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496" y="860046"/>
            <a:ext cx="203471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 ActivityMain.java,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탭도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676472"/>
            <a:ext cx="9878804" cy="38200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07768" y="3429000"/>
            <a:ext cx="3024336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Project </a:t>
            </a:r>
            <a:r>
              <a:rPr lang="ko-KR" altLang="en-US" dirty="0" smtClean="0">
                <a:sym typeface="Wingdings" panose="05000000000000000000" pitchFamily="2" charset="2"/>
              </a:rPr>
              <a:t>폴더들 중 하나의 이름 위에서 우 클릭 메뉴에서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Asset Type: Clip Art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Clip Art: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여기 기존의 아이콘을 클릭하면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같은 많은 아이콘들이 나타나서 선택을 기다립니다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flight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Name: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이제 기존의 이름 대신에 새 이름을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ic_flight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다음 </a:t>
            </a:r>
            <a:r>
              <a:rPr lang="en-US" altLang="ko-KR" dirty="0" smtClean="0">
                <a:sym typeface="Wingdings" panose="05000000000000000000" pitchFamily="2" charset="2"/>
              </a:rPr>
              <a:t>Next  Finish 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resdrawable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추가된 파일을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28753"/>
            <a:ext cx="4918813" cy="32677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74" y="3213965"/>
            <a:ext cx="2889128" cy="3282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433" y="3213965"/>
            <a:ext cx="3049484" cy="328256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760296" y="5733256"/>
            <a:ext cx="2940916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다섯 개의 아이콘을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 폴더에서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79504"/>
            <a:ext cx="5697427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916832"/>
            <a:ext cx="3016677" cy="460303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90329" y="4509121"/>
            <a:ext cx="208599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90485" y="4427531"/>
            <a:ext cx="23571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이것은 이 앱의 기본적으로 주어진 </a:t>
            </a:r>
            <a:r>
              <a:rPr lang="ko-KR" altLang="en-US" sz="1400" dirty="0" err="1" smtClean="0"/>
              <a:t>런처</a:t>
            </a:r>
            <a:r>
              <a:rPr lang="ko-KR" altLang="en-US" sz="1400" dirty="0" smtClean="0"/>
              <a:t> 아이콘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61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탭을 시작한 후</a:t>
            </a:r>
            <a:r>
              <a:rPr lang="en-US" altLang="ko-KR" dirty="0" smtClean="0">
                <a:sym typeface="Wingdings" panose="05000000000000000000" pitchFamily="2" charset="2"/>
              </a:rPr>
              <a:t>, 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 다섯 번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en-US" altLang="ko-KR" dirty="0" smtClean="0">
                <a:sym typeface="Wingdings" panose="05000000000000000000" pitchFamily="2" charset="2"/>
              </a:rPr>
              <a:t>Hello World!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그대로 둡니다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아래 가장 큰 직사각형으로 표시되어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&amp; layout_height = 50dp, layout_margin=8dp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사이는 최소한 </a:t>
            </a:r>
            <a:r>
              <a:rPr lang="en-US" altLang="ko-KR" dirty="0" smtClean="0">
                <a:sym typeface="Wingdings" panose="05000000000000000000" pitchFamily="2" charset="2"/>
              </a:rPr>
              <a:t>16dp </a:t>
            </a:r>
            <a:r>
              <a:rPr lang="ko-KR" altLang="en-US" dirty="0" smtClean="0">
                <a:sym typeface="Wingdings" panose="05000000000000000000" pitchFamily="2" charset="2"/>
              </a:rPr>
              <a:t>간격을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5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들을 모두 선택하여 </a:t>
            </a:r>
            <a:r>
              <a:rPr lang="en-US" altLang="ko-KR" dirty="0" smtClean="0">
                <a:sym typeface="Wingdings" panose="05000000000000000000" pitchFamily="2" charset="2"/>
              </a:rPr>
              <a:t>horizontal chain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설정하여 서로 제약조건을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Chain Style</a:t>
            </a:r>
            <a:r>
              <a:rPr lang="ko-KR" altLang="en-US" dirty="0" smtClean="0">
                <a:sym typeface="Wingdings" panose="05000000000000000000" pitchFamily="2" charset="2"/>
              </a:rPr>
              <a:t>은 디폴트로 </a:t>
            </a:r>
            <a:r>
              <a:rPr lang="en-US" altLang="ko-KR" dirty="0" smtClean="0">
                <a:sym typeface="Wingdings" panose="05000000000000000000" pitchFamily="2" charset="2"/>
              </a:rPr>
              <a:t>Spread inside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아래와 같이  서로 가까워집니다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702719"/>
            <a:ext cx="8091172" cy="27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activity_main.xml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3520" y="836712"/>
            <a:ext cx="5947165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androidx.constraintlayout.widget.ConstraintLayout</a:t>
            </a:r>
            <a:endParaRPr lang="en-US" altLang="ko-KR" sz="1400" dirty="0"/>
          </a:p>
          <a:p>
            <a:r>
              <a:rPr lang="en-US" altLang="ko-KR" sz="1400" dirty="0"/>
              <a:t>    xmlns:android="http://schemas.android.com/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xmlns:app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/res-auto"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xmlns:tools</a:t>
            </a:r>
            <a:r>
              <a:rPr lang="en-US" altLang="ko-KR" sz="1400" dirty="0"/>
              <a:t>="http://schemas.android.com/tools"</a:t>
            </a:r>
          </a:p>
          <a:p>
            <a:r>
              <a:rPr lang="en-US" altLang="ko-KR" sz="1400" dirty="0"/>
              <a:t>    android:layout_width="match_parent"</a:t>
            </a:r>
          </a:p>
          <a:p>
            <a:r>
              <a:rPr lang="en-US" altLang="ko-KR" sz="1400" dirty="0"/>
              <a:t>    android:layout_height="match_parent"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tools:context</a:t>
            </a:r>
            <a:r>
              <a:rPr lang="en-US" altLang="ko-KR" sz="1400" dirty="0"/>
              <a:t>=".MainActivity"&gt;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&lt;TextView</a:t>
            </a:r>
          </a:p>
          <a:p>
            <a:r>
              <a:rPr lang="en-US" altLang="ko-KR" sz="1400" dirty="0"/>
              <a:t>        android:layout_width="wrap_content"</a:t>
            </a:r>
          </a:p>
          <a:p>
            <a:r>
              <a:rPr lang="en-US" altLang="ko-KR" sz="1400" dirty="0"/>
              <a:t>        android:layout_height="wrap_content"</a:t>
            </a:r>
          </a:p>
          <a:p>
            <a:r>
              <a:rPr lang="en-US" altLang="ko-KR" sz="1400" dirty="0"/>
              <a:t>        android:text="Hello World!"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app:layout_constraintLeft_toLeftOf="parent"</a:t>
            </a:r>
          </a:p>
          <a:p>
            <a:r>
              <a:rPr lang="en-US" altLang="ko-KR" sz="1400" dirty="0"/>
              <a:t>        app:layout_constraintRight_toRightOf="parent"</a:t>
            </a:r>
          </a:p>
          <a:p>
            <a:r>
              <a:rPr lang="en-US" altLang="ko-KR" sz="1400" dirty="0"/>
              <a:t>        app:layout_constraintTop_toTopOf="parent" /&gt;</a:t>
            </a:r>
          </a:p>
          <a:p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6130541" y="1233551"/>
            <a:ext cx="583081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app:layout_constraintHorizontal_bias="0.5"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      app:layout_constraintHorizontal_chainStyle="packed"</a:t>
            </a:r>
          </a:p>
          <a:p>
            <a:r>
              <a:rPr lang="en-US" altLang="ko-KR" sz="1400" dirty="0"/>
              <a:t>        app:layout_constraintStart_toStartOf="parent"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ic_bike_foreground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android:id="@+id/imageView2"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app:layout_constraintEnd_toStartOf="@+id/imageView3"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ic_bus_foreground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476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6974" y="972592"/>
            <a:ext cx="5784305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android:id="@+id/imageView3"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app:layout_constraintEnd_toStartOf="@+id/imageView4"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ic_flight_foreground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android:id="@+id/imageView4"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/>
              <a:t>android:layout_height</a:t>
            </a:r>
            <a:r>
              <a:rPr lang="en-US" altLang="ko-KR" sz="140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app:layout_constraintEnd_toStartOf="@+id/imageView5"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ic_taxi_foreground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999924" y="4013589"/>
            <a:ext cx="5725091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android:id="@+id/imageView5"</a:t>
            </a:r>
          </a:p>
          <a:p>
            <a:r>
              <a:rPr lang="en-US" altLang="ko-KR" sz="1400" dirty="0"/>
              <a:t>        android:layout_width="62dp"</a:t>
            </a:r>
          </a:p>
          <a:p>
            <a:r>
              <a:rPr lang="en-US" altLang="ko-KR" sz="1400" dirty="0"/>
              <a:t>        android:layout_height="62dp"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app:layout_constraintEnd_toEndOf="parent"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app:layout_constraintStart_toEndOf="@+id/imageView4"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ic_truck_foreground</a:t>
            </a:r>
            <a:r>
              <a:rPr lang="en-US" altLang="ko-KR" sz="1400" dirty="0"/>
              <a:t>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androidx.constraintlayout.widget.ConstraintLayout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62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숙제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기본적으로 주어지는 </a:t>
            </a:r>
            <a:r>
              <a:rPr lang="en-US" altLang="ko-KR" dirty="0">
                <a:sym typeface="Wingdings" panose="05000000000000000000" pitchFamily="2" charset="2"/>
              </a:rPr>
              <a:t>"Hello World" </a:t>
            </a:r>
            <a:r>
              <a:rPr lang="ko-KR" altLang="en-US" dirty="0" err="1">
                <a:sym typeface="Wingdings" panose="05000000000000000000" pitchFamily="2" charset="2"/>
              </a:rPr>
              <a:t>텍스트뷰가</a:t>
            </a:r>
            <a:r>
              <a:rPr lang="ko-KR" altLang="en-US" dirty="0">
                <a:sym typeface="Wingdings" panose="05000000000000000000" pitchFamily="2" charset="2"/>
              </a:rPr>
              <a:t> 존재하는 </a:t>
            </a: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에서 시작하여 모든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직접 코드를 입력하여 아래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완성하여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믿거나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말거나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전문 </a:t>
            </a:r>
            <a:r>
              <a:rPr lang="ko-KR" altLang="en-US" dirty="0" err="1" smtClean="0">
                <a:sym typeface="Wingdings" panose="05000000000000000000" pitchFamily="2" charset="2"/>
              </a:rPr>
              <a:t>코더들은</a:t>
            </a:r>
            <a:r>
              <a:rPr lang="ko-KR" altLang="en-US" dirty="0" smtClean="0">
                <a:sym typeface="Wingdings" panose="05000000000000000000" pitchFamily="2" charset="2"/>
              </a:rPr>
              <a:t> 주로 이 방법에 익숙해져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완성하는 속도가 훨씬 빠르다고 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21712</TotalTime>
  <Words>9249</Words>
  <Application>Microsoft Office PowerPoint</Application>
  <PresentationFormat>와이드스크린</PresentationFormat>
  <Paragraphs>1403</Paragraphs>
  <Slides>97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10" baseType="lpstr">
      <vt:lpstr>16</vt:lpstr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복습: activity_main.xml &amp; MainActivity.java 파일들의 관계</vt:lpstr>
      <vt:lpstr>복습: activity_main.xml &amp; MainActivity.java 파일들의 관계</vt:lpstr>
      <vt:lpstr>02 레이아웃 익히기:</vt:lpstr>
      <vt:lpstr>02-1 안드로이드에 포함된 대표적인 레이아웃 살펴보기: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자바 코드에서 화면(Layout) 구성하기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</vt:lpstr>
      <vt:lpstr>02-2 Linear Layout 사용하기: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02-5 Frame Layout과 View의 전환: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 – activity_main.xml</vt:lpstr>
      <vt:lpstr>02-6 ScrollView 사용하기: 스크롤뷰 실습 – MainActivity.java</vt:lpstr>
      <vt:lpstr>02-6 ScrollView 사용하기: 스크롤뷰 실습 – MainActivity.java</vt:lpstr>
      <vt:lpstr>02-6 ScrollView 사용하기: 스크롤뷰 실습 – 결과 화면들</vt:lpstr>
      <vt:lpstr>Hu025xScrollView: 스크롤뷰 실습(Hu025ScrollView) 개선하기</vt:lpstr>
      <vt:lpstr>How to rename or copy Android Studio project</vt:lpstr>
      <vt:lpstr>Hu025xScrollView: 원래의 스크롤뷰 실습(Hu025ScrollView)개선하기</vt:lpstr>
      <vt:lpstr>Hu025xScrollView: 스크롤뷰 실습(Hu025ScrollView)개선하기</vt:lpstr>
      <vt:lpstr>Hu025xScrollView: 스크롤뷰 실습(Hu025ScrollView)개선하기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 - activity_main.xml</vt:lpstr>
      <vt:lpstr>Joy022PlaceHolder: 간단한 사용자 인터페이스 구성하기</vt:lpstr>
      <vt:lpstr>Joy022PlaceHolder: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1106</cp:revision>
  <dcterms:created xsi:type="dcterms:W3CDTF">2014-02-12T09:15:05Z</dcterms:created>
  <dcterms:modified xsi:type="dcterms:W3CDTF">2021-07-20T04:45:30Z</dcterms:modified>
</cp:coreProperties>
</file>